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4"/>
  </p:notesMasterIdLst>
  <p:sldIdLst>
    <p:sldId id="256" r:id="rId2"/>
    <p:sldId id="287" r:id="rId3"/>
    <p:sldId id="286" r:id="rId4"/>
    <p:sldId id="292" r:id="rId5"/>
    <p:sldId id="290" r:id="rId6"/>
    <p:sldId id="289" r:id="rId7"/>
    <p:sldId id="291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4" r:id="rId39"/>
    <p:sldId id="323" r:id="rId40"/>
    <p:sldId id="325" r:id="rId41"/>
    <p:sldId id="326" r:id="rId42"/>
    <p:sldId id="327" r:id="rId43"/>
    <p:sldId id="329" r:id="rId44"/>
    <p:sldId id="328" r:id="rId45"/>
    <p:sldId id="285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5"/>
    </p:embeddedFont>
    <p:embeddedFont>
      <p:font typeface="Dosis" panose="020B0604020202020204" charset="0"/>
      <p:regular r:id="rId76"/>
      <p:bold r:id="rId77"/>
    </p:embeddedFont>
    <p:embeddedFont>
      <p:font typeface="Dosis ExtraLight" panose="020B0604020202020204" charset="0"/>
      <p:regular r:id="rId78"/>
      <p:bold r:id="rId79"/>
    </p:embeddedFont>
    <p:embeddedFont>
      <p:font typeface="Montserrat" panose="020B0604020202020204" charset="0"/>
      <p:regular r:id="rId80"/>
      <p:bold r:id="rId81"/>
      <p:italic r:id="rId82"/>
      <p:boldItalic r:id="rId83"/>
    </p:embeddedFont>
    <p:embeddedFont>
      <p:font typeface="Titillium Web" panose="020B0604020202020204" charset="0"/>
      <p:regular r:id="rId84"/>
      <p:bold r:id="rId85"/>
      <p:italic r:id="rId86"/>
      <p:boldItalic r:id="rId87"/>
    </p:embeddedFont>
    <p:embeddedFont>
      <p:font typeface="Titillium Web Light" panose="020B060402020202020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A13CB7-FD7D-44A0-9251-404815F3AFED}">
  <a:tblStyle styleId="{A5A13CB7-FD7D-44A0-9251-404815F3AF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font" Target="fonts/font10.fntdata"/><Relationship Id="rId89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5.fntdata"/><Relationship Id="rId87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90" Type="http://schemas.openxmlformats.org/officeDocument/2006/relationships/font" Target="fonts/font16.fntdata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font" Target="fonts/font11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font" Target="fonts/font9.fntdata"/><Relationship Id="rId88" Type="http://schemas.openxmlformats.org/officeDocument/2006/relationships/font" Target="fonts/font14.fntdata"/><Relationship Id="rId9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font" Target="fonts/font12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890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658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268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14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8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96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341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117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72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51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3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03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48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188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25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31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303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393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893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735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600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487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253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02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359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332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237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719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984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876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135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533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331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7530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74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7473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3242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928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0507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2" name="Google Shape;386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8" name="Google Shape;38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577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Google Shape;391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Google Shape;391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9" name="Google Shape;391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0" name="Google Shape;392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2" name="Google Shape;394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Google Shape;395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Google Shape;396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Google Shape;396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094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" name="Google Shape;397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4" name="Google Shape;397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4" name="Google Shape;39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5" name="Google Shape;39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" name="Google Shape;399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7" name="Google Shape;399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" name="Google Shape;400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4" name="Google Shape;400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1" name="Google Shape;4011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2" name="Google Shape;4012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9" name="Google Shape;4019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0" name="Google Shape;4020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8" name="Google Shape;40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Google Shape;403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Google Shape;404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Google Shape;405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1" name="Google Shape;405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8168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8" name="Google Shape;4058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9" name="Google Shape;4059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8" name="Google Shape;4348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g73d1576bf0_1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Google Shape;4356;g73d1576bf0_1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083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494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6"/>
        </a:solidFill>
        <a:effectLst/>
      </p:bgPr>
    </p:bg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" name="Google Shape;3507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8" name="Google Shape;3508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9" name="Google Shape;3669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70" name="Google Shape;3670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1" name="Google Shape;3831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3"/>
        </a:solidFill>
        <a:effectLst/>
      </p:bgPr>
    </p:bg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▪"/>
              <a:defRPr sz="3000" i="1">
                <a:solidFill>
                  <a:schemeClr val="lt1"/>
                </a:solidFill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▫"/>
              <a:defRPr sz="3000" i="1">
                <a:solidFill>
                  <a:schemeClr val="lt1"/>
                </a:solidFill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○"/>
              <a:defRPr sz="3000" i="1">
                <a:solidFill>
                  <a:schemeClr val="lt1"/>
                </a:solidFill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■"/>
              <a:defRPr sz="30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6" name="Google Shape;1046;p4"/>
          <p:cNvSpPr txBox="1"/>
          <p:nvPr/>
        </p:nvSpPr>
        <p:spPr>
          <a:xfrm>
            <a:off x="659925" y="414075"/>
            <a:ext cx="752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 sz="120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7" name="Google Shape;1047;p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8" name="Google Shape;1048;p4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049" name="Google Shape;1049;p4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4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30" name="Google Shape;1130;p4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50" name="Google Shape;1250;p4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60" name="Google Shape;1460;p4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5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1566" name="Google Shape;1566;p5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567" name="Google Shape;1567;p5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625" name="Google Shape;1625;p5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5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688" name="Google Shape;1688;p5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5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1790" name="Google Shape;1790;p5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5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5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22" name="Google Shape;2122;p7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3" name="Google Shape;2123;p7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4" name="Google Shape;2124;p7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5" name="Google Shape;2125;p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26" name="Google Shape;2126;p7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127" name="Google Shape;2127;p7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185" name="Google Shape;2185;p7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7" name="Google Shape;2247;p7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248" name="Google Shape;2248;p7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9" name="Google Shape;2349;p7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350" name="Google Shape;2350;p7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02" name="Google Shape;2402;p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03" name="Google Shape;2403;p8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404" name="Google Shape;2404;p8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1" name="Google Shape;2461;p8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462" name="Google Shape;2462;p8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8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525" name="Google Shape;2525;p8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6" name="Google Shape;2626;p8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627" name="Google Shape;2627;p8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9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80" name="Google Shape;2680;p9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681" name="Google Shape;2681;p9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9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9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9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9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9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9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9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9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9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9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9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9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9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9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9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9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9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9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9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9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9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9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9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9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9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9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9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9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9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9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9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9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9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9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9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9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9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9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9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9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9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9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9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9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9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9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9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9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9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9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9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9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9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9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9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9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8" name="Google Shape;2738;p9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2739" name="Google Shape;2739;p9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9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9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9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9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9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9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9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9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9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9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9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9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9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9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9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9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9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9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9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9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9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9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9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9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9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9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9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9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9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9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9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9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9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9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9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9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9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9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9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9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9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9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9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9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9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9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9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9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9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9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9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9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9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9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9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9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9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9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9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9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9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1" name="Google Shape;2801;p9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2802" name="Google Shape;2802;p9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9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9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9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9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9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9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9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9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9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9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9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9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9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9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9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9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9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9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9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9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9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9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9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9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9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9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9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9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9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9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9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9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9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9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9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9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9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9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9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9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9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9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9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9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9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9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9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9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9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9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9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9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9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9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9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9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9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3" name="Google Shape;2903;p9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904" name="Google Shape;2904;p9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9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9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9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9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9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9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9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9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9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9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9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9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9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9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9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9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9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9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9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9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9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9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9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9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9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9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9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9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9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9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9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9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9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9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9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9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9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9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9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9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9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9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9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9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9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9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9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9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9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pallari.com/dosi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ampivisivi.net/titilliu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4"/>
            <a:ext cx="5396700" cy="3925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&amp; Defend on Recommendation System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56608" y="339975"/>
            <a:ext cx="31235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Item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360BEF-779E-47B3-911F-9A5D1BBD019A}"/>
                  </a:ext>
                </a:extLst>
              </p:cNvPr>
              <p:cNvSpPr/>
              <p:nvPr/>
            </p:nvSpPr>
            <p:spPr>
              <a:xfrm>
                <a:off x="1932548" y="3386793"/>
                <a:ext cx="2771721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360BEF-779E-47B3-911F-9A5D1BBD0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548" y="3386793"/>
                <a:ext cx="2771721" cy="340478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0207A9-1387-4FE4-BA6F-D349CE58289C}"/>
                  </a:ext>
                </a:extLst>
              </p:cNvPr>
              <p:cNvSpPr/>
              <p:nvPr/>
            </p:nvSpPr>
            <p:spPr>
              <a:xfrm>
                <a:off x="1772856" y="3872540"/>
                <a:ext cx="3091103" cy="643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𝑐𝑜𝑠𝑖𝑛𝑒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0207A9-1387-4FE4-BA6F-D349CE582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56" y="3872540"/>
                <a:ext cx="3091103" cy="643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230E35-3F4A-437A-BE1D-A4E7A3BBF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14355"/>
              </p:ext>
            </p:extLst>
          </p:nvPr>
        </p:nvGraphicFramePr>
        <p:xfrm>
          <a:off x="565966" y="1342644"/>
          <a:ext cx="5717540" cy="1568196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77097809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42787547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822278692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793840661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43636159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1690999999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1083179947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124980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5728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394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69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-2.33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706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5623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-2.75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1.67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17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70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056562" y="147927"/>
            <a:ext cx="452369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Collaborative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435BB8-0515-447C-A03B-77C4115B0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43625"/>
              </p:ext>
            </p:extLst>
          </p:nvPr>
        </p:nvGraphicFramePr>
        <p:xfrm>
          <a:off x="459637" y="1150596"/>
          <a:ext cx="5717540" cy="2090928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3191831565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531644432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795365816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239826603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1342128587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78411930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6807328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24931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711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-0.82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823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-0.40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0500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0.32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0.47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2556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-0.40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-0.29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9716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-0.82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0.32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5993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0.47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-0.29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6571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84238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B06CD-7C05-44DD-9C8A-97D65FC2CCFF}"/>
                  </a:ext>
                </a:extLst>
              </p:cNvPr>
              <p:cNvSpPr/>
              <p:nvPr/>
            </p:nvSpPr>
            <p:spPr>
              <a:xfrm>
                <a:off x="1479410" y="3386793"/>
                <a:ext cx="3677994" cy="769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B06CD-7C05-44DD-9C8A-97D65FC2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410" y="3386793"/>
                <a:ext cx="3677994" cy="769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89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48530" y="147927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Item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B06CD-7C05-44DD-9C8A-97D65FC2CCFF}"/>
                  </a:ext>
                </a:extLst>
              </p:cNvPr>
              <p:cNvSpPr/>
              <p:nvPr/>
            </p:nvSpPr>
            <p:spPr>
              <a:xfrm>
                <a:off x="1479410" y="3386793"/>
                <a:ext cx="3677994" cy="769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B06CD-7C05-44DD-9C8A-97D65FC2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410" y="3386793"/>
                <a:ext cx="3677994" cy="769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C34D04-46E4-4F0D-B311-BC32EBF8B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111419"/>
              </p:ext>
            </p:extLst>
          </p:nvPr>
        </p:nvGraphicFramePr>
        <p:xfrm>
          <a:off x="459637" y="1411962"/>
          <a:ext cx="5717540" cy="1568196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144606859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575499478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545432768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576034651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32645305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59110571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501923110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4270287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190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-0.63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3837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0.48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-0.17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6219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0.91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-1.84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-1.78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-2.33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6036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0.59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6744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-2.75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1.57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1.56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1.59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1.67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16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7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Hình ảnh có liên quan">
            <a:extLst>
              <a:ext uri="{FF2B5EF4-FFF2-40B4-BE49-F238E27FC236}">
                <a16:creationId xmlns:a16="http://schemas.microsoft.com/office/drawing/2014/main" id="{F88A6491-287F-4FB7-84A8-72E8CAAE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87" y="441403"/>
            <a:ext cx="1903337" cy="19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1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880269" y="-35841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phạm</a:t>
            </a:r>
            <a:endParaRPr lang="en-US" dirty="0"/>
          </a:p>
        </p:txBody>
      </p:sp>
      <p:pic>
        <p:nvPicPr>
          <p:cNvPr id="5" name="Picture 4" descr="Hình ảnh có liên quan">
            <a:extLst>
              <a:ext uri="{FF2B5EF4-FFF2-40B4-BE49-F238E27FC236}">
                <a16:creationId xmlns:a16="http://schemas.microsoft.com/office/drawing/2014/main" id="{44234E41-33F2-464D-9DE4-A422CC04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61" y="1841214"/>
            <a:ext cx="1903337" cy="19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ết quả hình ảnh cho knowledge">
            <a:extLst>
              <a:ext uri="{FF2B5EF4-FFF2-40B4-BE49-F238E27FC236}">
                <a16:creationId xmlns:a16="http://schemas.microsoft.com/office/drawing/2014/main" id="{12735BF6-6346-4E58-867F-517241917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81" y="792687"/>
            <a:ext cx="2232837" cy="125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Kết quả hình ảnh cho purpose">
            <a:extLst>
              <a:ext uri="{FF2B5EF4-FFF2-40B4-BE49-F238E27FC236}">
                <a16:creationId xmlns:a16="http://schemas.microsoft.com/office/drawing/2014/main" id="{6E4FA5C9-D955-4DD2-9F8A-8E2CF9CF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81" y="2048658"/>
            <a:ext cx="2238272" cy="14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ình ảnh có liên quan">
            <a:extLst>
              <a:ext uri="{FF2B5EF4-FFF2-40B4-BE49-F238E27FC236}">
                <a16:creationId xmlns:a16="http://schemas.microsoft.com/office/drawing/2014/main" id="{D3707C9F-C078-4E8F-B89D-5C0EF400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46" y="3537109"/>
            <a:ext cx="2243707" cy="14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06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880269" y="-35841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phạm</a:t>
            </a:r>
            <a:endParaRPr lang="en-US" dirty="0"/>
          </a:p>
        </p:txBody>
      </p:sp>
      <p:pic>
        <p:nvPicPr>
          <p:cNvPr id="6" name="Picture 2" descr="Kết quả hình ảnh cho knowledge">
            <a:extLst>
              <a:ext uri="{FF2B5EF4-FFF2-40B4-BE49-F238E27FC236}">
                <a16:creationId xmlns:a16="http://schemas.microsoft.com/office/drawing/2014/main" id="{12735BF6-6346-4E58-867F-517241917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0" y="1943763"/>
            <a:ext cx="2232837" cy="125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ình ảnh có liên quan">
            <a:extLst>
              <a:ext uri="{FF2B5EF4-FFF2-40B4-BE49-F238E27FC236}">
                <a16:creationId xmlns:a16="http://schemas.microsoft.com/office/drawing/2014/main" id="{39A40B32-D00D-4638-ADA0-F561AAA8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8" y="1014965"/>
            <a:ext cx="2244844" cy="1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Kết quả hình ảnh cho inadequate">
            <a:extLst>
              <a:ext uri="{FF2B5EF4-FFF2-40B4-BE49-F238E27FC236}">
                <a16:creationId xmlns:a16="http://schemas.microsoft.com/office/drawing/2014/main" id="{1A853576-D1CC-49EA-BA77-A749C69D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8" y="2571748"/>
            <a:ext cx="2246084" cy="17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3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880269" y="-35841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phạm</a:t>
            </a:r>
            <a:endParaRPr lang="en-US" dirty="0"/>
          </a:p>
        </p:txBody>
      </p:sp>
      <p:pic>
        <p:nvPicPr>
          <p:cNvPr id="14338" name="Picture 2" descr="Kết quả hình ảnh cho famous">
            <a:extLst>
              <a:ext uri="{FF2B5EF4-FFF2-40B4-BE49-F238E27FC236}">
                <a16:creationId xmlns:a16="http://schemas.microsoft.com/office/drawing/2014/main" id="{3282F45F-58EE-4445-BDC9-2FE0E9C3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27" y="821559"/>
            <a:ext cx="1763675" cy="17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ết quả hình ảnh cho purpose">
            <a:extLst>
              <a:ext uri="{FF2B5EF4-FFF2-40B4-BE49-F238E27FC236}">
                <a16:creationId xmlns:a16="http://schemas.microsoft.com/office/drawing/2014/main" id="{39441DBD-F283-4E71-AD95-43BE9FC3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3" y="2018649"/>
            <a:ext cx="2238272" cy="14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Kết quả hình ảnh cho ignore">
            <a:extLst>
              <a:ext uri="{FF2B5EF4-FFF2-40B4-BE49-F238E27FC236}">
                <a16:creationId xmlns:a16="http://schemas.microsoft.com/office/drawing/2014/main" id="{8777AD70-161D-434D-A0B6-40574600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405" y="2940514"/>
            <a:ext cx="3637321" cy="17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485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880269" y="-35841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phạm</a:t>
            </a:r>
            <a:endParaRPr lang="en-US" dirty="0"/>
          </a:p>
        </p:txBody>
      </p:sp>
      <p:pic>
        <p:nvPicPr>
          <p:cNvPr id="6" name="Picture 6" descr="Hình ảnh có liên quan">
            <a:extLst>
              <a:ext uri="{FF2B5EF4-FFF2-40B4-BE49-F238E27FC236}">
                <a16:creationId xmlns:a16="http://schemas.microsoft.com/office/drawing/2014/main" id="{540B5F78-FAC2-4F4B-85AE-DBDAC153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15" y="2105257"/>
            <a:ext cx="2243707" cy="14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ình ảnh có liên quan">
            <a:extLst>
              <a:ext uri="{FF2B5EF4-FFF2-40B4-BE49-F238E27FC236}">
                <a16:creationId xmlns:a16="http://schemas.microsoft.com/office/drawing/2014/main" id="{3E5EBE68-D83D-413F-A880-598EA3D9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28" y="821559"/>
            <a:ext cx="2488277" cy="2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Kết quả hình ảnh cho big or small">
            <a:extLst>
              <a:ext uri="{FF2B5EF4-FFF2-40B4-BE49-F238E27FC236}">
                <a16:creationId xmlns:a16="http://schemas.microsoft.com/office/drawing/2014/main" id="{7C41DFD2-6DA9-49B4-87BF-5B47241BE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28" y="2832037"/>
            <a:ext cx="2069847" cy="20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97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Kết quả hình ảnh cho warning">
            <a:extLst>
              <a:ext uri="{FF2B5EF4-FFF2-40B4-BE49-F238E27FC236}">
                <a16:creationId xmlns:a16="http://schemas.microsoft.com/office/drawing/2014/main" id="{4F38158A-9A3A-4A6A-9875-E1AEB95F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250" y="265293"/>
            <a:ext cx="2112667" cy="19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2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145965"/>
            <a:ext cx="3242400" cy="1604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Attack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1651518" y="158128"/>
            <a:ext cx="500910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cống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0" y="1145964"/>
            <a:ext cx="3378869" cy="1937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Nuke Attack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7412" name="Picture 4" descr="Kết quả hình ảnh cho attention">
            <a:extLst>
              <a:ext uri="{FF2B5EF4-FFF2-40B4-BE49-F238E27FC236}">
                <a16:creationId xmlns:a16="http://schemas.microsoft.com/office/drawing/2014/main" id="{7A572A05-9879-4733-BBE9-6BBE39F7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4" y="2750289"/>
            <a:ext cx="3064392" cy="20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ình ảnh có liên quan">
            <a:extLst>
              <a:ext uri="{FF2B5EF4-FFF2-40B4-BE49-F238E27FC236}">
                <a16:creationId xmlns:a16="http://schemas.microsoft.com/office/drawing/2014/main" id="{8CF2E460-6C44-46FF-81A8-0C1CACF4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74" y="2750289"/>
            <a:ext cx="3267325" cy="20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XIN CHÀO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319625" y="1968723"/>
            <a:ext cx="3731400" cy="1001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Giảng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h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ư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dẫn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TS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Bùi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Văn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Hùng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3851;p15">
            <a:extLst>
              <a:ext uri="{FF2B5EF4-FFF2-40B4-BE49-F238E27FC236}">
                <a16:creationId xmlns:a16="http://schemas.microsoft.com/office/drawing/2014/main" id="{11C5624E-56C5-45F5-BF2D-97982F21F936}"/>
              </a:ext>
            </a:extLst>
          </p:cNvPr>
          <p:cNvSpPr txBox="1">
            <a:spLocks/>
          </p:cNvSpPr>
          <p:nvPr/>
        </p:nvSpPr>
        <p:spPr>
          <a:xfrm>
            <a:off x="3319625" y="2970028"/>
            <a:ext cx="3731400" cy="114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viên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: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Titillium Web"/>
            </a:endParaRPr>
          </a:p>
          <a:p>
            <a:pPr marL="0" indent="0">
              <a:buFont typeface="Titillium Web Light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Nguyễn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Duy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Hàn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Lâm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7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232226" y="0"/>
            <a:ext cx="222017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Push attack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44C20-E820-4C8B-8DF2-BB9F62B9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37" y="857400"/>
            <a:ext cx="6401355" cy="2865368"/>
          </a:xfrm>
          <a:prstGeom prst="rect">
            <a:avLst/>
          </a:prstGeom>
        </p:spPr>
      </p:pic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51059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attack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06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232226" y="0"/>
            <a:ext cx="248100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Nuke attack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51059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nuke attack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533935-D484-48D2-AB20-B912A80B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37" y="857400"/>
            <a:ext cx="6370872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16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9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7978" y="203890"/>
            <a:ext cx="5401957" cy="1188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recommendation system (S)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369F1-4D2B-44C6-88BE-494BB67694FF}"/>
              </a:ext>
            </a:extLst>
          </p:cNvPr>
          <p:cNvSpPr/>
          <p:nvPr/>
        </p:nvSpPr>
        <p:spPr>
          <a:xfrm>
            <a:off x="796024" y="1425105"/>
            <a:ext cx="6897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(rating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Profile &lt;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I, 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U {null}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rỗng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2026273" y="3474627"/>
            <a:ext cx="9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3022473" y="3520794"/>
                <a:ext cx="30990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𝑛𝑢𝑙𝑙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473" y="3520794"/>
                <a:ext cx="3099054" cy="307777"/>
              </a:xfrm>
              <a:prstGeom prst="rect">
                <a:avLst/>
              </a:prstGeom>
              <a:blipFill>
                <a:blip r:embed="rId3"/>
                <a:stretch>
                  <a:fillRect l="-137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4A9F6FD-2936-45A6-BBE6-FC9A4BA53A8F}"/>
              </a:ext>
            </a:extLst>
          </p:cNvPr>
          <p:cNvSpPr/>
          <p:nvPr/>
        </p:nvSpPr>
        <p:spPr>
          <a:xfrm>
            <a:off x="1431851" y="3874737"/>
            <a:ext cx="1590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4E1B2B-A2C0-4A07-9737-B3A5DA51763B}"/>
                  </a:ext>
                </a:extLst>
              </p:cNvPr>
              <p:cNvSpPr txBox="1"/>
              <p:nvPr/>
            </p:nvSpPr>
            <p:spPr>
              <a:xfrm>
                <a:off x="3022473" y="3920904"/>
                <a:ext cx="21097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4E1B2B-A2C0-4A07-9737-B3A5DA517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473" y="3920904"/>
                <a:ext cx="2109744" cy="307777"/>
              </a:xfrm>
              <a:prstGeom prst="rect">
                <a:avLst/>
              </a:prstGeom>
              <a:blipFill>
                <a:blip r:embed="rId4"/>
                <a:stretch>
                  <a:fillRect l="-231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080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013655" y="0"/>
            <a:ext cx="44728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profile </a:t>
            </a:r>
            <a:r>
              <a:rPr lang="en-US" dirty="0" err="1"/>
              <a:t>giả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390173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profile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7D3C7-78FE-4D45-AD3A-D4E14706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95" y="1218285"/>
            <a:ext cx="4724809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2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013655" y="0"/>
            <a:ext cx="44728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profile </a:t>
            </a:r>
            <a:r>
              <a:rPr lang="en-US" dirty="0" err="1"/>
              <a:t>giả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22768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profile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EE417-70D9-4459-B8AA-B1E91802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37" y="857400"/>
            <a:ext cx="6401355" cy="28653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5D10DA-5526-46B3-9BBA-92DE04975D04}"/>
              </a:ext>
            </a:extLst>
          </p:cNvPr>
          <p:cNvSpPr/>
          <p:nvPr/>
        </p:nvSpPr>
        <p:spPr>
          <a:xfrm>
            <a:off x="1268819" y="2346251"/>
            <a:ext cx="1587795" cy="407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Selected Item (Item1)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68DB3-9E6F-459F-A1CD-ABD03C8317A4}"/>
              </a:ext>
            </a:extLst>
          </p:cNvPr>
          <p:cNvSpPr/>
          <p:nvPr/>
        </p:nvSpPr>
        <p:spPr>
          <a:xfrm>
            <a:off x="2859676" y="2346251"/>
            <a:ext cx="2924436" cy="407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Filler Item (Item3, Item5)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Unrated Item (Item2, Item4)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72E5D-20DE-4065-BB80-9FE3DAF10194}"/>
              </a:ext>
            </a:extLst>
          </p:cNvPr>
          <p:cNvSpPr/>
          <p:nvPr/>
        </p:nvSpPr>
        <p:spPr>
          <a:xfrm>
            <a:off x="5784114" y="2349590"/>
            <a:ext cx="1665767" cy="407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Target Item (Item6)</a:t>
            </a:r>
          </a:p>
        </p:txBody>
      </p:sp>
    </p:spTree>
    <p:extLst>
      <p:ext uri="{BB962C8B-B14F-4D97-AF65-F5344CB8AC3E}">
        <p14:creationId xmlns:p14="http://schemas.microsoft.com/office/powerpoint/2010/main" val="1468722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59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814624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1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1" y="1898583"/>
            <a:ext cx="7036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(tuple)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3211722" y="2571750"/>
                <a:ext cx="27205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22" y="2571750"/>
                <a:ext cx="272055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12" y="3605458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30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98" name="Google Shape;3898;p2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65881" y="29699"/>
                <a:ext cx="5566394" cy="66476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nghĩa</a:t>
                </a:r>
                <a:r>
                  <a:rPr lang="en-US" dirty="0"/>
                  <a:t> 1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>
          <p:sp>
            <p:nvSpPr>
              <p:cNvPr id="3898" name="Google Shape;3898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881" y="29699"/>
                <a:ext cx="5566394" cy="664763"/>
              </a:xfrm>
              <a:prstGeom prst="rect">
                <a:avLst/>
              </a:prstGeom>
              <a:blipFill>
                <a:blip r:embed="rId3"/>
                <a:stretch>
                  <a:fillRect l="-3286" t="-17431" r="-1752" b="-27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44599-DCF3-493E-A8CB-47158FEF167F}"/>
                  </a:ext>
                </a:extLst>
              </p:cNvPr>
              <p:cNvSpPr txBox="1"/>
              <p:nvPr/>
            </p:nvSpPr>
            <p:spPr>
              <a:xfrm>
                <a:off x="1871329" y="740628"/>
                <a:ext cx="2190408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44599-DCF3-493E-A8CB-47158FEF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740628"/>
                <a:ext cx="2190408" cy="347403"/>
              </a:xfrm>
              <a:prstGeom prst="rect">
                <a:avLst/>
              </a:prstGeom>
              <a:blipFill>
                <a:blip r:embed="rId4"/>
                <a:stretch>
                  <a:fillRect l="-83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B76672A-A825-4B9A-87E5-EE70005D74D3}"/>
              </a:ext>
            </a:extLst>
          </p:cNvPr>
          <p:cNvSpPr/>
          <p:nvPr/>
        </p:nvSpPr>
        <p:spPr>
          <a:xfrm>
            <a:off x="640230" y="694462"/>
            <a:ext cx="1231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179245-6F43-43A9-9B60-DCE43D75DBF2}"/>
                  </a:ext>
                </a:extLst>
              </p:cNvPr>
              <p:cNvSpPr txBox="1"/>
              <p:nvPr/>
            </p:nvSpPr>
            <p:spPr>
              <a:xfrm>
                <a:off x="1871329" y="3784431"/>
                <a:ext cx="940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179245-6F43-43A9-9B60-DCE43D75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3784431"/>
                <a:ext cx="940129" cy="307777"/>
              </a:xfrm>
              <a:prstGeom prst="rect">
                <a:avLst/>
              </a:prstGeom>
              <a:blipFill>
                <a:blip r:embed="rId5"/>
                <a:stretch>
                  <a:fillRect l="-5844" r="-454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DBB261-D645-4D36-93CF-213C57B9B1B0}"/>
                  </a:ext>
                </a:extLst>
              </p:cNvPr>
              <p:cNvSpPr txBox="1"/>
              <p:nvPr/>
            </p:nvSpPr>
            <p:spPr>
              <a:xfrm>
                <a:off x="1871329" y="4092208"/>
                <a:ext cx="10601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DBB261-D645-4D36-93CF-213C57B9B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4092208"/>
                <a:ext cx="1060162" cy="307777"/>
              </a:xfrm>
              <a:prstGeom prst="rect">
                <a:avLst/>
              </a:prstGeom>
              <a:blipFill>
                <a:blip r:embed="rId6"/>
                <a:stretch>
                  <a:fillRect l="-2874" r="-3448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70577-F108-4BA7-AA2F-C6C33023F0C1}"/>
                  </a:ext>
                </a:extLst>
              </p:cNvPr>
              <p:cNvSpPr txBox="1"/>
              <p:nvPr/>
            </p:nvSpPr>
            <p:spPr>
              <a:xfrm>
                <a:off x="1871329" y="4399984"/>
                <a:ext cx="13391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70577-F108-4BA7-AA2F-C6C33023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4399984"/>
                <a:ext cx="1339148" cy="307777"/>
              </a:xfrm>
              <a:prstGeom prst="rect">
                <a:avLst/>
              </a:prstGeom>
              <a:blipFill>
                <a:blip r:embed="rId7"/>
                <a:stretch>
                  <a:fillRect l="-3636" r="-2727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E5E49E-35B8-41C2-9C69-3F5D8C09F44F}"/>
                  </a:ext>
                </a:extLst>
              </p:cNvPr>
              <p:cNvSpPr/>
              <p:nvPr/>
            </p:nvSpPr>
            <p:spPr>
              <a:xfrm>
                <a:off x="1871329" y="1094571"/>
                <a:ext cx="5763911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Target item (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tiêu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kẻ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tấn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I:  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I.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Gồm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selected item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đã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sẵn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dùng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để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điều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chỉnh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sao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đích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tấn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E5E49E-35B8-41C2-9C69-3F5D8C09F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1094571"/>
                <a:ext cx="5763911" cy="2554545"/>
              </a:xfrm>
              <a:prstGeom prst="rect">
                <a:avLst/>
              </a:prstGeom>
              <a:blipFill>
                <a:blip r:embed="rId8"/>
                <a:stretch>
                  <a:fillRect l="-1163" t="-1432" r="-1057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23559A9A-3342-4127-9863-35E0AC8AF91C}"/>
              </a:ext>
            </a:extLst>
          </p:cNvPr>
          <p:cNvSpPr/>
          <p:nvPr/>
        </p:nvSpPr>
        <p:spPr>
          <a:xfrm>
            <a:off x="3314700" y="3784431"/>
            <a:ext cx="243840" cy="93577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DF641-D123-40D5-ADDF-EC48D9D8DAA5}"/>
              </a:ext>
            </a:extLst>
          </p:cNvPr>
          <p:cNvSpPr/>
          <p:nvPr/>
        </p:nvSpPr>
        <p:spPr>
          <a:xfrm>
            <a:off x="3722989" y="3692098"/>
            <a:ext cx="39122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(mapping)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rating)</a:t>
            </a:r>
          </a:p>
        </p:txBody>
      </p:sp>
    </p:spTree>
    <p:extLst>
      <p:ext uri="{BB962C8B-B14F-4D97-AF65-F5344CB8AC3E}">
        <p14:creationId xmlns:p14="http://schemas.microsoft.com/office/powerpoint/2010/main" val="2268399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814624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2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365881" y="1486959"/>
            <a:ext cx="772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Một</a:t>
            </a:r>
            <a:r>
              <a:rPr lang="en-US" sz="3200" dirty="0"/>
              <a:t> profile </a:t>
            </a:r>
            <a:r>
              <a:rPr lang="en-US" sz="3200" dirty="0" err="1"/>
              <a:t>tấn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1 </a:t>
            </a:r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tấn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1 </a:t>
            </a:r>
            <a:r>
              <a:rPr lang="en-US" sz="3200" dirty="0" err="1"/>
              <a:t>tập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cặp</a:t>
            </a:r>
            <a:r>
              <a:rPr lang="en-US" sz="3200" dirty="0"/>
              <a:t> (item, rating)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787070" y="2579324"/>
                <a:ext cx="4881977" cy="499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/>
                        <m:t>𝑎𝑝</m:t>
                      </m:r>
                      <m:d>
                        <m:dPr>
                          <m:ctrlPr>
                            <a:rPr lang="en-US" sz="3200" i="1"/>
                          </m:ctrlPr>
                        </m:dPr>
                        <m:e>
                          <m:r>
                            <a:rPr lang="en-US" sz="3200" i="1"/>
                            <m:t>𝑀</m:t>
                          </m:r>
                        </m:e>
                      </m:d>
                      <m:r>
                        <a:rPr lang="en-US" sz="3200" i="1"/>
                        <m:t>=</m:t>
                      </m:r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𝑃</m:t>
                          </m:r>
                        </m:e>
                        <m:sub>
                          <m:r>
                            <a:rPr lang="en-US" sz="3200" i="1"/>
                            <m:t>𝑆</m:t>
                          </m:r>
                        </m:sub>
                      </m:sSub>
                      <m:r>
                        <a:rPr lang="en-US" sz="3200" i="1"/>
                        <m:t>∪</m:t>
                      </m:r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𝑃</m:t>
                          </m:r>
                        </m:e>
                        <m:sub>
                          <m:r>
                            <a:rPr lang="en-US" sz="3200" i="1"/>
                            <m:t>𝐹</m:t>
                          </m:r>
                        </m:sub>
                      </m:sSub>
                      <m:r>
                        <a:rPr lang="en-US" sz="3200" i="1"/>
                        <m:t>∪</m:t>
                      </m:r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𝑃</m:t>
                          </m:r>
                        </m:e>
                        <m:sub>
                          <m:r>
                            <a:rPr lang="en-US" sz="3200" i="1"/>
                            <m:t>𝑇</m:t>
                          </m:r>
                        </m:sub>
                      </m:sSub>
                      <m:r>
                        <a:rPr lang="en-US" sz="3200" i="1"/>
                        <m:t>∪</m:t>
                      </m:r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𝑃</m:t>
                          </m:r>
                        </m:e>
                        <m:sub>
                          <m:r>
                            <a:rPr lang="en-US" sz="3200" i="1"/>
                            <m:t>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070" y="2579324"/>
                <a:ext cx="4881977" cy="499432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844;p14">
            <a:extLst>
              <a:ext uri="{FF2B5EF4-FFF2-40B4-BE49-F238E27FC236}">
                <a16:creationId xmlns:a16="http://schemas.microsoft.com/office/drawing/2014/main" id="{AAA960F3-296E-4F78-87C3-3715D1B82C7D}"/>
              </a:ext>
            </a:extLst>
          </p:cNvPr>
          <p:cNvSpPr txBox="1">
            <a:spLocks/>
          </p:cNvSpPr>
          <p:nvPr/>
        </p:nvSpPr>
        <p:spPr>
          <a:xfrm>
            <a:off x="773070" y="3605458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1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THÔNG TIN VỀ ĐỀ TÀI</a:t>
            </a:r>
            <a:endParaRPr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6761100" cy="1030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ÔN L</a:t>
            </a:r>
            <a:r>
              <a:rPr lang="en-US" sz="1600" b="1" dirty="0"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ẠI VỀ RECOMMENDATION SYSTEM</a:t>
            </a:r>
            <a:endParaRPr sz="1600" b="1" dirty="0">
              <a:latin typeface="Times New Roman" panose="02020603050405020304" pitchFamily="18" charset="0"/>
              <a:ea typeface="Titillium Web"/>
              <a:cs typeface="Times New Roman" panose="02020603050405020304" pitchFamily="18" charset="0"/>
              <a:sym typeface="Titillium Web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Recommendation System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 Recommendation System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" name="Google Shape;3843;p14">
            <a:extLst>
              <a:ext uri="{FF2B5EF4-FFF2-40B4-BE49-F238E27FC236}">
                <a16:creationId xmlns:a16="http://schemas.microsoft.com/office/drawing/2014/main" id="{9885211B-1FFA-4F66-899F-FBC6C11C6639}"/>
              </a:ext>
            </a:extLst>
          </p:cNvPr>
          <p:cNvSpPr txBox="1">
            <a:spLocks/>
          </p:cNvSpPr>
          <p:nvPr/>
        </p:nvSpPr>
        <p:spPr>
          <a:xfrm>
            <a:off x="718300" y="2792819"/>
            <a:ext cx="6761100" cy="103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TẤN CÔNG MỘT RECOMMENDATION SYSTEM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3843;p14">
            <a:extLst>
              <a:ext uri="{FF2B5EF4-FFF2-40B4-BE49-F238E27FC236}">
                <a16:creationId xmlns:a16="http://schemas.microsoft.com/office/drawing/2014/main" id="{D60E7912-62C8-44BE-A560-81BAFDB75216}"/>
              </a:ext>
            </a:extLst>
          </p:cNvPr>
          <p:cNvSpPr txBox="1">
            <a:spLocks/>
          </p:cNvSpPr>
          <p:nvPr/>
        </p:nvSpPr>
        <p:spPr>
          <a:xfrm>
            <a:off x="718300" y="3822988"/>
            <a:ext cx="6761100" cy="103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BẢO VỆ MỘT RECOMMENDATION SYSTEM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857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898" name="Google Shape;3898;p2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65881" y="175260"/>
                <a:ext cx="7666042" cy="118403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nghĩa</a:t>
                </a:r>
                <a:r>
                  <a:rPr lang="en-US" dirty="0"/>
                  <a:t> 2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∅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>
          <p:sp>
            <p:nvSpPr>
              <p:cNvPr id="3898" name="Google Shape;3898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881" y="175260"/>
                <a:ext cx="7666042" cy="1184035"/>
              </a:xfrm>
              <a:prstGeom prst="rect">
                <a:avLst/>
              </a:prstGeom>
              <a:blipFill>
                <a:blip r:embed="rId3"/>
                <a:stretch>
                  <a:fillRect l="-2385" t="-12887" b="-1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E5E49E-35B8-41C2-9C69-3F5D8C09F44F}"/>
                  </a:ext>
                </a:extLst>
              </p:cNvPr>
              <p:cNvSpPr/>
              <p:nvPr/>
            </p:nvSpPr>
            <p:spPr>
              <a:xfrm>
                <a:off x="1112077" y="1359295"/>
                <a:ext cx="5763911" cy="2313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/>
                      <m:t>𝑀</m:t>
                    </m:r>
                    <m:r>
                      <a:rPr lang="en-US" sz="2400" i="1"/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/>
                        </m:ctrlPr>
                      </m:dPr>
                      <m:e>
                        <m:r>
                          <a:rPr lang="en-US" sz="2400" i="1"/>
                          <m:t>𝜒</m:t>
                        </m:r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𝛿</m:t>
                        </m:r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𝜎</m:t>
                        </m:r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𝛾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𝑃</m:t>
                        </m:r>
                      </m:e>
                      <m:sub>
                        <m:r>
                          <a:rPr lang="en-US" sz="2400" i="1"/>
                          <m:t>𝑆</m:t>
                        </m:r>
                      </m:sub>
                    </m:sSub>
                    <m:r>
                      <a:rPr lang="en-US" sz="2400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/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sz="2400" i="1"/>
                            </m:ctrlPr>
                          </m:dPr>
                          <m:e>
                            <m:r>
                              <a:rPr lang="en-US" sz="2400" i="1"/>
                              <m:t>𝑖</m:t>
                            </m:r>
                            <m:r>
                              <a:rPr lang="en-US" sz="2400" i="1"/>
                              <m:t>,</m:t>
                            </m:r>
                            <m:r>
                              <a:rPr lang="en-US" sz="2400" i="1"/>
                              <m:t>𝑟</m:t>
                            </m:r>
                          </m:e>
                        </m:d>
                        <m:r>
                          <a:rPr lang="en-US" sz="2400" i="1"/>
                          <m:t> | </m:t>
                        </m:r>
                        <m:r>
                          <a:rPr lang="en-US" sz="2400" i="1"/>
                          <m:t>𝑖</m:t>
                        </m:r>
                        <m:r>
                          <a:rPr lang="en-US" sz="2400" i="1"/>
                          <m:t>∈</m:t>
                        </m:r>
                        <m:sSub>
                          <m:sSubPr>
                            <m:ctrlPr>
                              <a:rPr lang="en-US" sz="2400" i="1"/>
                            </m:ctrlPr>
                          </m:sSubPr>
                          <m:e>
                            <m:r>
                              <a:rPr lang="en-US" sz="2400" i="1"/>
                              <m:t>𝐼</m:t>
                            </m:r>
                          </m:e>
                          <m:sub>
                            <m:r>
                              <a:rPr lang="en-US" sz="2400" i="1"/>
                              <m:t>𝑠</m:t>
                            </m:r>
                          </m:sub>
                        </m:sSub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𝑟</m:t>
                        </m:r>
                        <m:r>
                          <a:rPr lang="en-US" sz="2400" i="1"/>
                          <m:t>∈</m:t>
                        </m:r>
                        <m:r>
                          <a:rPr lang="en-US" sz="2400" i="1"/>
                          <m:t>𝑅</m:t>
                        </m:r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𝛿</m:t>
                        </m:r>
                        <m:d>
                          <m:dPr>
                            <m:ctrlPr>
                              <a:rPr lang="en-US" sz="2400" i="1"/>
                            </m:ctrlPr>
                          </m:dPr>
                          <m:e>
                            <m:r>
                              <a:rPr lang="en-US" sz="2400" i="1"/>
                              <m:t>𝑖</m:t>
                            </m:r>
                          </m:e>
                        </m:d>
                        <m:r>
                          <a:rPr lang="en-US" sz="2400" i="1"/>
                          <m:t>=</m:t>
                        </m:r>
                        <m:r>
                          <a:rPr lang="en-US" sz="2400" i="1"/>
                          <m:t>𝑟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𝑃</m:t>
                        </m:r>
                      </m:e>
                      <m:sub>
                        <m:r>
                          <a:rPr lang="en-US" sz="2400" i="1"/>
                          <m:t>𝐹</m:t>
                        </m:r>
                      </m:sub>
                    </m:sSub>
                    <m:r>
                      <a:rPr lang="en-US" sz="2400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/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sz="2400" i="1"/>
                            </m:ctrlPr>
                          </m:dPr>
                          <m:e>
                            <m:r>
                              <a:rPr lang="en-US" sz="2400" i="1"/>
                              <m:t>𝑖</m:t>
                            </m:r>
                            <m:r>
                              <a:rPr lang="en-US" sz="2400" i="1"/>
                              <m:t>,</m:t>
                            </m:r>
                            <m:r>
                              <a:rPr lang="en-US" sz="2400" i="1"/>
                              <m:t>𝑟</m:t>
                            </m:r>
                          </m:e>
                        </m:d>
                        <m:r>
                          <a:rPr lang="en-US" sz="2400" i="1"/>
                          <m:t> | </m:t>
                        </m:r>
                        <m:r>
                          <a:rPr lang="en-US" sz="2400" i="1"/>
                          <m:t>𝑖</m:t>
                        </m:r>
                        <m:r>
                          <a:rPr lang="en-US" sz="2400" i="1"/>
                          <m:t>∈</m:t>
                        </m:r>
                        <m:sSub>
                          <m:sSubPr>
                            <m:ctrlPr>
                              <a:rPr lang="en-US" sz="2400" i="1"/>
                            </m:ctrlPr>
                          </m:sSubPr>
                          <m:e>
                            <m:r>
                              <a:rPr lang="en-US" sz="2400" i="1"/>
                              <m:t>𝐼</m:t>
                            </m:r>
                          </m:e>
                          <m:sub>
                            <m:r>
                              <a:rPr lang="en-US" sz="2400" i="1"/>
                              <m:t>𝐹</m:t>
                            </m:r>
                          </m:sub>
                        </m:sSub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𝑟</m:t>
                        </m:r>
                        <m:r>
                          <a:rPr lang="en-US" sz="2400" i="1"/>
                          <m:t>∈</m:t>
                        </m:r>
                        <m:r>
                          <a:rPr lang="en-US" sz="2400" i="1"/>
                          <m:t>𝑅</m:t>
                        </m:r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𝜎</m:t>
                        </m:r>
                        <m:d>
                          <m:dPr>
                            <m:ctrlPr>
                              <a:rPr lang="en-US" sz="2400" i="1"/>
                            </m:ctrlPr>
                          </m:dPr>
                          <m:e>
                            <m:r>
                              <a:rPr lang="en-US" sz="2400" i="1"/>
                              <m:t>𝑖</m:t>
                            </m:r>
                          </m:e>
                        </m:d>
                        <m:r>
                          <a:rPr lang="en-US" sz="2400" i="1"/>
                          <m:t>=</m:t>
                        </m:r>
                        <m:r>
                          <a:rPr lang="en-US" sz="2400" i="1"/>
                          <m:t>𝑟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𝑃</m:t>
                        </m:r>
                      </m:e>
                      <m:sub>
                        <m:r>
                          <a:rPr lang="en-US" sz="2400" i="1"/>
                          <m:t>𝑇</m:t>
                        </m:r>
                      </m:sub>
                    </m:sSub>
                    <m:r>
                      <a:rPr lang="en-US" sz="2400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/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sz="2400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/>
                                </m:ctrlPr>
                              </m:sSubPr>
                              <m:e>
                                <m:r>
                                  <a:rPr lang="en-US" sz="2400" i="1"/>
                                  <m:t>𝑖</m:t>
                                </m:r>
                              </m:e>
                              <m:sub>
                                <m:r>
                                  <a:rPr lang="en-US" sz="2400" i="1"/>
                                  <m:t>𝑡</m:t>
                                </m:r>
                              </m:sub>
                            </m:sSub>
                            <m:r>
                              <a:rPr lang="en-US" sz="2400" i="1"/>
                              <m:t>,</m:t>
                            </m:r>
                            <m:sSub>
                              <m:sSubPr>
                                <m:ctrlPr>
                                  <a:rPr lang="en-US" sz="2400" i="1"/>
                                </m:ctrlPr>
                              </m:sSubPr>
                              <m:e>
                                <m:r>
                                  <a:rPr lang="en-US" sz="2400" i="1"/>
                                  <m:t>𝑟</m:t>
                                </m:r>
                              </m:e>
                              <m:sub>
                                <m:r>
                                  <a:rPr lang="en-US" sz="2400" i="1"/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i="1"/>
                          <m:t> | </m:t>
                        </m:r>
                        <m:sSub>
                          <m:sSubPr>
                            <m:ctrlPr>
                              <a:rPr lang="en-US" sz="2400" i="1"/>
                            </m:ctrlPr>
                          </m:sSubPr>
                          <m:e>
                            <m:r>
                              <a:rPr lang="en-US" sz="2400" i="1"/>
                              <m:t>𝑟</m:t>
                            </m:r>
                          </m:e>
                          <m:sub>
                            <m:r>
                              <a:rPr lang="en-US" sz="2400" i="1"/>
                              <m:t>𝑡</m:t>
                            </m:r>
                          </m:sub>
                        </m:sSub>
                        <m:r>
                          <a:rPr lang="en-US" sz="2400" i="1"/>
                          <m:t>∈</m:t>
                        </m:r>
                        <m:r>
                          <a:rPr lang="en-US" sz="2400" i="1"/>
                          <m:t>𝑅</m:t>
                        </m:r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𝛾</m:t>
                        </m:r>
                        <m:d>
                          <m:dPr>
                            <m:ctrlPr>
                              <a:rPr lang="en-US" sz="2400" i="1"/>
                            </m:ctrlPr>
                          </m:dPr>
                          <m:e>
                            <m:r>
                              <a:rPr lang="en-US" sz="2400" i="1"/>
                              <m:t>𝑖</m:t>
                            </m:r>
                          </m:e>
                        </m:d>
                        <m:r>
                          <a:rPr lang="en-US" sz="2400" i="1"/>
                          <m:t>=</m:t>
                        </m:r>
                        <m:sSub>
                          <m:sSubPr>
                            <m:ctrlPr>
                              <a:rPr lang="en-US" sz="2400" i="1"/>
                            </m:ctrlPr>
                          </m:sSubPr>
                          <m:e>
                            <m:r>
                              <a:rPr lang="en-US" sz="2400" i="1"/>
                              <m:t>𝑟</m:t>
                            </m:r>
                          </m:e>
                          <m:sub>
                            <m:r>
                              <a:rPr lang="en-US" sz="2400" i="1"/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𝑃</m:t>
                        </m:r>
                      </m:e>
                      <m:sub>
                        <m:r>
                          <a:rPr lang="en-US" sz="2400" i="1"/>
                          <m:t>∅</m:t>
                        </m:r>
                      </m:sub>
                    </m:sSub>
                    <m:r>
                      <a:rPr lang="en-US" sz="2400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/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sz="2400" i="1"/>
                            </m:ctrlPr>
                          </m:dPr>
                          <m:e>
                            <m:r>
                              <a:rPr lang="en-US" sz="2400" i="1"/>
                              <m:t>𝑖</m:t>
                            </m:r>
                            <m:r>
                              <a:rPr lang="en-US" sz="2400" i="1"/>
                              <m:t>,</m:t>
                            </m:r>
                            <m:r>
                              <a:rPr lang="en-US" sz="2400" i="1"/>
                              <m:t>𝑟</m:t>
                            </m:r>
                          </m:e>
                        </m:d>
                        <m:r>
                          <a:rPr lang="en-US" sz="2400" i="1"/>
                          <m:t> | </m:t>
                        </m:r>
                        <m:r>
                          <a:rPr lang="en-US" sz="2400" i="1"/>
                          <m:t>𝑖</m:t>
                        </m:r>
                        <m:r>
                          <a:rPr lang="en-US" sz="2400" i="1"/>
                          <m:t>∈</m:t>
                        </m:r>
                        <m:sSub>
                          <m:sSubPr>
                            <m:ctrlPr>
                              <a:rPr lang="en-US" sz="2400" i="1"/>
                            </m:ctrlPr>
                          </m:sSubPr>
                          <m:e>
                            <m:r>
                              <a:rPr lang="en-US" sz="2400" i="1"/>
                              <m:t>𝐼</m:t>
                            </m:r>
                          </m:e>
                          <m:sub>
                            <m:r>
                              <a:rPr lang="en-US" sz="2400" i="1"/>
                              <m:t>∅</m:t>
                            </m:r>
                          </m:sub>
                        </m:sSub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𝑟</m:t>
                        </m:r>
                        <m:r>
                          <a:rPr lang="en-US" sz="2400" i="1"/>
                          <m:t>=</m:t>
                        </m:r>
                        <m:r>
                          <a:rPr lang="en-US" sz="2400" i="1"/>
                          <m:t>𝑛𝑢𝑙𝑙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E5E49E-35B8-41C2-9C69-3F5D8C09F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7" y="1359295"/>
                <a:ext cx="5763911" cy="2313582"/>
              </a:xfrm>
              <a:prstGeom prst="rect">
                <a:avLst/>
              </a:prstGeom>
              <a:blipFill>
                <a:blip r:embed="rId4"/>
                <a:stretch>
                  <a:fillRect l="-1586" t="-184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73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814624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3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E613DF0-A91C-4947-BFFD-307BE2BEC418}"/>
                  </a:ext>
                </a:extLst>
              </p:cNvPr>
              <p:cNvSpPr/>
              <p:nvPr/>
            </p:nvSpPr>
            <p:spPr>
              <a:xfrm>
                <a:off x="365881" y="1486959"/>
                <a:ext cx="772435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profile-injection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thước</a:t>
                </a:r>
                <a:r>
                  <a:rPr lang="en-US" sz="2400" dirty="0"/>
                  <a:t> n </a:t>
                </a:r>
                <a:r>
                  <a:rPr lang="en-US" sz="2400" dirty="0" err="1"/>
                  <a:t>chống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recommendation system S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tập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cả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/>
                        </m:ctrlPr>
                      </m:sSubSupPr>
                      <m:e>
                        <m:r>
                          <a:rPr lang="en-US" sz="2400" i="1"/>
                          <m:t>𝐴𝑃</m:t>
                        </m:r>
                      </m:e>
                      <m:sub>
                        <m:r>
                          <a:rPr lang="en-US" sz="2400" i="1"/>
                          <m:t>𝑀</m:t>
                        </m:r>
                      </m:sub>
                      <m:sup>
                        <m:r>
                          <a:rPr lang="en-US" sz="2400" i="1"/>
                          <m:t>𝑛</m:t>
                        </m:r>
                      </m:sup>
                    </m:sSubSup>
                    <m:r>
                      <a:rPr lang="en-US" sz="2400" i="1"/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/>
                        </m:ctrlPr>
                      </m:dPr>
                      <m:e>
                        <m:sSub>
                          <m:sSubPr>
                            <m:ctrlPr>
                              <a:rPr lang="en-US" sz="2400" i="1"/>
                            </m:ctrlPr>
                          </m:sSubPr>
                          <m:e>
                            <m:r>
                              <a:rPr lang="en-US" sz="2400" i="1"/>
                              <m:t>𝑎𝑝</m:t>
                            </m:r>
                          </m:e>
                          <m:sub>
                            <m:r>
                              <a:rPr lang="en-US" sz="2400" i="1"/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/>
                            </m:ctrlPr>
                          </m:dPr>
                          <m:e>
                            <m:r>
                              <a:rPr lang="en-US" sz="2400" i="1"/>
                              <m:t>𝑀</m:t>
                            </m:r>
                          </m:e>
                        </m:d>
                        <m:r>
                          <a:rPr lang="en-US" sz="2400" i="1"/>
                          <m:t>,…,</m:t>
                        </m:r>
                        <m:sSub>
                          <m:sSubPr>
                            <m:ctrlPr>
                              <a:rPr lang="en-US" sz="2400" i="1"/>
                            </m:ctrlPr>
                          </m:sSubPr>
                          <m:e>
                            <m:r>
                              <a:rPr lang="en-US" sz="2400" i="1"/>
                              <m:t>𝑎𝑝</m:t>
                            </m:r>
                          </m:e>
                          <m:sub>
                            <m:r>
                              <a:rPr lang="en-US" sz="2400" i="1"/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/>
                            </m:ctrlPr>
                          </m:dPr>
                          <m:e>
                            <m:r>
                              <a:rPr lang="en-US" sz="2400" i="1"/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profile </a:t>
                </a:r>
                <a:r>
                  <a:rPr lang="en-US" sz="2400" dirty="0" err="1"/>
                  <a:t>giả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dùng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M,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thêm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database user profile UP.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E613DF0-A91C-4947-BFFD-307BE2BEC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81" y="1486959"/>
                <a:ext cx="7724356" cy="1938992"/>
              </a:xfrm>
              <a:prstGeom prst="rect">
                <a:avLst/>
              </a:prstGeom>
              <a:blipFill>
                <a:blip r:embed="rId3"/>
                <a:stretch>
                  <a:fillRect l="-1184" t="-220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844;p14">
            <a:extLst>
              <a:ext uri="{FF2B5EF4-FFF2-40B4-BE49-F238E27FC236}">
                <a16:creationId xmlns:a16="http://schemas.microsoft.com/office/drawing/2014/main" id="{AAA960F3-296E-4F78-87C3-3715D1B82C7D}"/>
              </a:ext>
            </a:extLst>
          </p:cNvPr>
          <p:cNvSpPr txBox="1">
            <a:spLocks/>
          </p:cNvSpPr>
          <p:nvPr/>
        </p:nvSpPr>
        <p:spPr>
          <a:xfrm>
            <a:off x="773070" y="3605458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52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47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4 (Random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578678" y="2325528"/>
                <a:ext cx="59866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𝑀</m:t>
                          </m:r>
                        </m:e>
                        <m:sub>
                          <m:r>
                            <a:rPr lang="en-US" sz="3200" i="1"/>
                            <m:t>𝑟𝑎𝑛𝑑</m:t>
                          </m:r>
                        </m:sub>
                      </m:sSub>
                      <m:r>
                        <a:rPr lang="en-US" sz="3200" i="1"/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𝜒</m:t>
                              </m:r>
                            </m:e>
                            <m:sub>
                              <m:r>
                                <a:rPr lang="en-US" sz="3200" i="1"/>
                                <m:t>𝑟𝑎𝑛𝑑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𝛿</m:t>
                              </m:r>
                            </m:e>
                            <m:sub>
                              <m:r>
                                <a:rPr lang="en-US" sz="3200" i="1"/>
                                <m:t>𝑟𝑎𝑛𝑑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𝜎</m:t>
                              </m:r>
                            </m:e>
                            <m:sub>
                              <m:r>
                                <a:rPr lang="en-US" sz="3200" i="1"/>
                                <m:t>𝑟𝑎𝑛𝑑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𝛾</m:t>
                              </m:r>
                            </m:e>
                            <m:sub>
                              <m:r>
                                <a:rPr lang="en-US" sz="3200" i="1"/>
                                <m:t>𝑟𝑎𝑛𝑑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678" y="2325528"/>
                <a:ext cx="598663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64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98440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4 (Random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578680" y="763203"/>
                <a:ext cx="59866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𝑀</m:t>
                          </m:r>
                        </m:e>
                        <m:sub>
                          <m:r>
                            <a:rPr lang="en-US" sz="3200" i="1"/>
                            <m:t>𝑟𝑎𝑛𝑑</m:t>
                          </m:r>
                        </m:sub>
                      </m:sSub>
                      <m:r>
                        <a:rPr lang="en-US" sz="3200" i="1"/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𝜒</m:t>
                              </m:r>
                            </m:e>
                            <m:sub>
                              <m:r>
                                <a:rPr lang="en-US" sz="3200" i="1"/>
                                <m:t>𝑟𝑎𝑛𝑑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𝛿</m:t>
                              </m:r>
                            </m:e>
                            <m:sub>
                              <m:r>
                                <a:rPr lang="en-US" sz="3200" i="1"/>
                                <m:t>𝑟𝑎𝑛𝑑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𝜎</m:t>
                              </m:r>
                            </m:e>
                            <m:sub>
                              <m:r>
                                <a:rPr lang="en-US" sz="3200" i="1"/>
                                <m:t>𝑟𝑎𝑛𝑑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𝛾</m:t>
                              </m:r>
                            </m:e>
                            <m:sub>
                              <m:r>
                                <a:rPr lang="en-US" sz="3200" i="1"/>
                                <m:t>𝑟𝑎𝑛𝑑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680" y="763203"/>
                <a:ext cx="598663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96F890B-B049-4867-B365-E02077A49C6B}"/>
                  </a:ext>
                </a:extLst>
              </p:cNvPr>
              <p:cNvSpPr/>
              <p:nvPr/>
            </p:nvSpPr>
            <p:spPr>
              <a:xfrm>
                <a:off x="1653539" y="1427966"/>
                <a:ext cx="5836920" cy="322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=∅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đặt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filler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random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~ℵ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lệch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tức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lấy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xung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quanh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phân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phối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trên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b="1" u="sng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TOÀN DATABASE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96F890B-B049-4867-B365-E02077A49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539" y="1427966"/>
                <a:ext cx="5836920" cy="3227422"/>
              </a:xfrm>
              <a:prstGeom prst="rect">
                <a:avLst/>
              </a:prstGeom>
              <a:blipFill>
                <a:blip r:embed="rId4"/>
                <a:stretch>
                  <a:fillRect l="-522" r="-522" b="-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943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5 (Average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55062" y="2479153"/>
                <a:ext cx="5233869" cy="538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𝑀</m:t>
                          </m:r>
                        </m:e>
                        <m:sub>
                          <m:r>
                            <a:rPr lang="en-US" sz="3200" i="1"/>
                            <m:t>𝑎𝑣𝑔</m:t>
                          </m:r>
                        </m:sub>
                      </m:sSub>
                      <m:r>
                        <a:rPr lang="en-US" sz="3200" i="1"/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𝜒</m:t>
                              </m:r>
                            </m:e>
                            <m:sub>
                              <m:r>
                                <a:rPr lang="en-US" sz="3200" i="1"/>
                                <m:t>𝑎𝑣𝑔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𝛿</m:t>
                              </m:r>
                            </m:e>
                            <m:sub>
                              <m:r>
                                <a:rPr lang="en-US" sz="3200" i="1"/>
                                <m:t>𝑎𝑣𝑔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𝜎</m:t>
                              </m:r>
                            </m:e>
                            <m:sub>
                              <m:r>
                                <a:rPr lang="en-US" sz="3200" i="1"/>
                                <m:t>𝑎𝑣𝑔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𝛾</m:t>
                              </m:r>
                            </m:e>
                            <m:sub>
                              <m:r>
                                <a:rPr lang="en-US" sz="3200" i="1"/>
                                <m:t>𝑎𝑣𝑔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2" y="2479153"/>
                <a:ext cx="5233869" cy="538994"/>
              </a:xfrm>
              <a:prstGeom prst="rect">
                <a:avLst/>
              </a:prstGeom>
              <a:blipFill>
                <a:blip r:embed="rId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0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99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5 (Average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55065" y="694462"/>
                <a:ext cx="5233869" cy="538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𝑀</m:t>
                          </m:r>
                        </m:e>
                        <m:sub>
                          <m:r>
                            <a:rPr lang="en-US" sz="3200" i="1"/>
                            <m:t>𝑎𝑣𝑔</m:t>
                          </m:r>
                        </m:sub>
                      </m:sSub>
                      <m:r>
                        <a:rPr lang="en-US" sz="3200" i="1"/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𝜒</m:t>
                              </m:r>
                            </m:e>
                            <m:sub>
                              <m:r>
                                <a:rPr lang="en-US" sz="3200" i="1"/>
                                <m:t>𝑎𝑣𝑔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𝛿</m:t>
                              </m:r>
                            </m:e>
                            <m:sub>
                              <m:r>
                                <a:rPr lang="en-US" sz="3200" i="1"/>
                                <m:t>𝑎𝑣𝑔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𝜎</m:t>
                              </m:r>
                            </m:e>
                            <m:sub>
                              <m:r>
                                <a:rPr lang="en-US" sz="3200" i="1"/>
                                <m:t>𝑎𝑣𝑔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𝛾</m:t>
                              </m:r>
                            </m:e>
                            <m:sub>
                              <m:r>
                                <a:rPr lang="en-US" sz="3200" i="1"/>
                                <m:t>𝑎𝑣𝑔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5" y="694462"/>
                <a:ext cx="5233869" cy="538994"/>
              </a:xfrm>
              <a:prstGeom prst="rect">
                <a:avLst/>
              </a:prstGeom>
              <a:blipFill>
                <a:blip r:embed="rId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F33118-C599-431F-812C-C207559A1588}"/>
                  </a:ext>
                </a:extLst>
              </p:cNvPr>
              <p:cNvSpPr/>
              <p:nvPr/>
            </p:nvSpPr>
            <p:spPr>
              <a:xfrm>
                <a:off x="1195838" y="1359225"/>
                <a:ext cx="6275306" cy="3652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=∅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đặt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filler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~ℵ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acc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lệch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tức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lấy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xung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quanh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phân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phối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b="1" u="sng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 GIÁ TRỊ ĐÁNH GIÁ CỦA ITEM I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F33118-C599-431F-812C-C207559A1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838" y="1359225"/>
                <a:ext cx="6275306" cy="3652988"/>
              </a:xfrm>
              <a:prstGeom prst="rect">
                <a:avLst/>
              </a:prstGeom>
              <a:blipFill>
                <a:blip r:embed="rId4"/>
                <a:stretch>
                  <a:fillRect l="-777" r="-777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173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"/>
            <a:ext cx="6984761" cy="1293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Random Attack </a:t>
            </a:r>
            <a:r>
              <a:rPr lang="en-US" dirty="0" err="1"/>
              <a:t>và</a:t>
            </a:r>
            <a:r>
              <a:rPr lang="en-US" dirty="0"/>
              <a:t> Average Attack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8" y="3579903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C81B61-5565-43B2-B3A3-067911C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884" y="1293705"/>
            <a:ext cx="4214225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0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318977"/>
            <a:ext cx="6984761" cy="1293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Zipf’s</a:t>
            </a:r>
            <a:r>
              <a:rPr lang="en-US" dirty="0"/>
              <a:t> law distribution </a:t>
            </a:r>
            <a:br>
              <a:rPr lang="en-US" dirty="0"/>
            </a:br>
            <a:r>
              <a:rPr lang="en-US" dirty="0"/>
              <a:t>(Long-tail distribution)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CC1946C1-F82D-4723-8C8D-C39FCDBF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06" y="1828801"/>
            <a:ext cx="4814910" cy="25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91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6 (Bandwagon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Bandwagon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55062" y="2479153"/>
                <a:ext cx="46285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𝑀</m:t>
                          </m:r>
                        </m:e>
                        <m:sub>
                          <m:r>
                            <a:rPr lang="en-US" sz="3200" i="1"/>
                            <m:t>𝑏𝑤</m:t>
                          </m:r>
                        </m:sub>
                      </m:sSub>
                      <m:r>
                        <a:rPr lang="en-US" sz="3200" i="1"/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𝜒</m:t>
                              </m:r>
                            </m:e>
                            <m:sub>
                              <m:r>
                                <a:rPr lang="en-US" sz="3200" i="1"/>
                                <m:t>𝑏𝑤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𝛿</m:t>
                              </m:r>
                            </m:e>
                            <m:sub>
                              <m:r>
                                <a:rPr lang="en-US" sz="3200" i="1"/>
                                <m:t>𝑏𝑤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𝜎</m:t>
                              </m:r>
                            </m:e>
                            <m:sub>
                              <m:r>
                                <a:rPr lang="en-US" sz="3200" i="1"/>
                                <m:t>𝑏𝑤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𝛾</m:t>
                              </m:r>
                            </m:e>
                            <m:sub>
                              <m:r>
                                <a:rPr lang="en-US" sz="3200" i="1"/>
                                <m:t>𝑏𝑤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2" y="2479153"/>
                <a:ext cx="462857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24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Recommendation System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73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99"/>
            <a:ext cx="6098714" cy="518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nghĩa</a:t>
            </a:r>
            <a:r>
              <a:rPr lang="en-US" sz="2800" dirty="0"/>
              <a:t> 6 (Bandwagon Attack)</a:t>
            </a:r>
            <a:endParaRPr sz="2800"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2402583" y="548302"/>
                <a:ext cx="3470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/>
                          </m:ctrlPr>
                        </m:sSubPr>
                        <m:e>
                          <m:r>
                            <a:rPr lang="en-US" sz="2400" i="1"/>
                            <m:t>𝑀</m:t>
                          </m:r>
                        </m:e>
                        <m:sub>
                          <m:r>
                            <a:rPr lang="en-US" sz="2400" i="1"/>
                            <m:t>𝑏𝑤</m:t>
                          </m:r>
                        </m:sub>
                      </m:sSub>
                      <m:r>
                        <a:rPr lang="en-US" sz="2400" i="1"/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24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sz="2400" i="1"/>
                                <m:t>𝜒</m:t>
                              </m:r>
                            </m:e>
                            <m:sub>
                              <m:r>
                                <a:rPr lang="en-US" sz="2400" i="1"/>
                                <m:t>𝑏𝑤</m:t>
                              </m:r>
                            </m:sub>
                          </m:sSub>
                          <m:r>
                            <a:rPr lang="en-US" sz="2400" i="1"/>
                            <m:t>,</m:t>
                          </m:r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sz="2400" i="1"/>
                                <m:t>𝛿</m:t>
                              </m:r>
                            </m:e>
                            <m:sub>
                              <m:r>
                                <a:rPr lang="en-US" sz="2400" i="1"/>
                                <m:t>𝑏𝑤</m:t>
                              </m:r>
                            </m:sub>
                          </m:sSub>
                          <m:r>
                            <a:rPr lang="en-US" sz="2400" i="1"/>
                            <m:t>,</m:t>
                          </m:r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sz="2400" i="1"/>
                                <m:t>𝜎</m:t>
                              </m:r>
                            </m:e>
                            <m:sub>
                              <m:r>
                                <a:rPr lang="en-US" sz="2400" i="1"/>
                                <m:t>𝑏𝑤</m:t>
                              </m:r>
                            </m:sub>
                          </m:sSub>
                          <m:r>
                            <a:rPr lang="en-US" sz="2400" i="1"/>
                            <m:t>,</m:t>
                          </m:r>
                          <m:sSub>
                            <m:sSubPr>
                              <m:ctrlPr>
                                <a:rPr lang="en-US" sz="2400" i="1"/>
                              </m:ctrlPr>
                            </m:sSubPr>
                            <m:e>
                              <m:r>
                                <a:rPr lang="en-US" sz="2400" i="1"/>
                                <m:t>𝛾</m:t>
                              </m:r>
                            </m:e>
                            <m:sub>
                              <m:r>
                                <a:rPr lang="en-US" sz="2400" i="1"/>
                                <m:t>𝑏𝑤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583" y="548302"/>
                <a:ext cx="3470374" cy="369332"/>
              </a:xfrm>
              <a:prstGeom prst="rect">
                <a:avLst/>
              </a:prstGeom>
              <a:blipFill>
                <a:blip r:embed="rId3"/>
                <a:stretch>
                  <a:fillRect l="-123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15F140-F36E-4F8C-9187-B6B88A3397A2}"/>
                  </a:ext>
                </a:extLst>
              </p:cNvPr>
              <p:cNvSpPr/>
              <p:nvPr/>
            </p:nvSpPr>
            <p:spPr>
              <a:xfrm>
                <a:off x="1088413" y="1005303"/>
                <a:ext cx="6098714" cy="3854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để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tấn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công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này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thường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số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lượng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lớn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𝑏𝑤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</a:t>
                </a:r>
                <a:r>
                  <a:rPr lang="en-US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sao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cho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khả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năng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xảy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ra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cao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đối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mỗi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 marL="9144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𝑢𝑝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𝑢𝑝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𝑈𝑃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𝑛𝑢𝑙𝑙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sử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dụng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từ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đặt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lvl="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filler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𝑏𝑤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~ℵ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lệch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tức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lấy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xung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quanh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phân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phối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trên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toàn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database.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15F140-F36E-4F8C-9187-B6B88A339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13" y="1005303"/>
                <a:ext cx="6098714" cy="3854068"/>
              </a:xfrm>
              <a:prstGeom prst="rect">
                <a:avLst/>
              </a:prstGeom>
              <a:blipFill>
                <a:blip r:embed="rId4"/>
                <a:stretch>
                  <a:fillRect l="-300" r="-300" b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15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6 (Bandwagon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B78EF3-39A2-4F2A-89BC-EDBE99F31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65" y="1131717"/>
            <a:ext cx="4892464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12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640231" y="310737"/>
            <a:ext cx="768259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“Ế”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38914" name="Picture 2" descr="Kết quả hình ảnh cho bán ế">
            <a:extLst>
              <a:ext uri="{FF2B5EF4-FFF2-40B4-BE49-F238E27FC236}">
                <a16:creationId xmlns:a16="http://schemas.microsoft.com/office/drawing/2014/main" id="{0BCA7B9F-DA09-4030-8A76-78A41B85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75500"/>
            <a:ext cx="5715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55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91531" y="29699"/>
            <a:ext cx="1989555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253F3-031C-4538-8AB9-79F808D8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9149"/>
            <a:ext cx="4534376" cy="1737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1CFC1-AC0A-405C-840C-9382C639C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577" y="841861"/>
            <a:ext cx="4442845" cy="1729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E5EF9-D339-4C66-965A-A1A90810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376" y="2719149"/>
            <a:ext cx="4609624" cy="1737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FB83-9FBC-4C47-97BF-9CF695552E6A}"/>
                  </a:ext>
                </a:extLst>
              </p:cNvPr>
              <p:cNvSpPr txBox="1"/>
              <p:nvPr/>
            </p:nvSpPr>
            <p:spPr>
              <a:xfrm>
                <a:off x="3810412" y="362080"/>
                <a:ext cx="15231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𝐶𝑎𝑛𝑑𝑖𝑑𝑎𝑡𝑒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FB83-9FBC-4C47-97BF-9CF695552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412" y="362080"/>
                <a:ext cx="1523174" cy="369332"/>
              </a:xfrm>
              <a:prstGeom prst="rect">
                <a:avLst/>
              </a:prstGeom>
              <a:blipFill>
                <a:blip r:embed="rId6"/>
                <a:stretch>
                  <a:fillRect l="-4000" r="-4000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9DE7D-6161-4648-BA21-844B08CB7E5F}"/>
                  </a:ext>
                </a:extLst>
              </p:cNvPr>
              <p:cNvSpPr txBox="1"/>
              <p:nvPr/>
            </p:nvSpPr>
            <p:spPr>
              <a:xfrm>
                <a:off x="5381192" y="4535535"/>
                <a:ext cx="29159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9DE7D-6161-4648-BA21-844B08CB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192" y="4535535"/>
                <a:ext cx="2915991" cy="369332"/>
              </a:xfrm>
              <a:prstGeom prst="rect">
                <a:avLst/>
              </a:prstGeom>
              <a:blipFill>
                <a:blip r:embed="rId7"/>
                <a:stretch>
                  <a:fillRect l="-2929" r="-1883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1F41A-EDCB-4511-A430-39B0501AA218}"/>
                  </a:ext>
                </a:extLst>
              </p:cNvPr>
              <p:cNvSpPr txBox="1"/>
              <p:nvPr/>
            </p:nvSpPr>
            <p:spPr>
              <a:xfrm>
                <a:off x="1139668" y="4535535"/>
                <a:ext cx="2598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𝐵𝑟𝑜𝑘𝑒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1F41A-EDCB-4511-A430-39B0501AA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68" y="4535535"/>
                <a:ext cx="2598147" cy="369332"/>
              </a:xfrm>
              <a:prstGeom prst="rect">
                <a:avLst/>
              </a:prstGeom>
              <a:blipFill>
                <a:blip r:embed="rId8"/>
                <a:stretch>
                  <a:fillRect l="-3286" r="-2113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43AB9B-5080-4651-90C1-4E621F4E12AC}"/>
                  </a:ext>
                </a:extLst>
              </p:cNvPr>
              <p:cNvSpPr txBox="1"/>
              <p:nvPr/>
            </p:nvSpPr>
            <p:spPr>
              <a:xfrm>
                <a:off x="127314" y="1265853"/>
                <a:ext cx="231142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𝐴𝑡𝑡𝑎𝑐𝑘𝑒𝑟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FA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43AB9B-5080-4651-90C1-4E621F4E1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4" y="1265853"/>
                <a:ext cx="2311427" cy="738664"/>
              </a:xfrm>
              <a:prstGeom prst="rect">
                <a:avLst/>
              </a:prstGeom>
              <a:blipFill>
                <a:blip r:embed="rId9"/>
                <a:stretch>
                  <a:fillRect b="-24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561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7 (Segment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55062" y="2479153"/>
                <a:ext cx="46285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/>
                          </m:ctrlPr>
                        </m:sSubPr>
                        <m:e>
                          <m:r>
                            <a:rPr lang="en-US" sz="3200" i="1"/>
                            <m:t>𝑀</m:t>
                          </m:r>
                        </m:e>
                        <m:sub>
                          <m:r>
                            <a:rPr lang="en-US" sz="3200" i="1"/>
                            <m:t>𝑏𝑤</m:t>
                          </m:r>
                        </m:sub>
                      </m:sSub>
                      <m:r>
                        <a:rPr lang="en-US" sz="3200" i="1"/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/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𝜒</m:t>
                              </m:r>
                            </m:e>
                            <m:sub>
                              <m:r>
                                <a:rPr lang="en-US" sz="3200" i="1"/>
                                <m:t>𝑏𝑤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𝛿</m:t>
                              </m:r>
                            </m:e>
                            <m:sub>
                              <m:r>
                                <a:rPr lang="en-US" sz="3200" i="1"/>
                                <m:t>𝑏𝑤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𝜎</m:t>
                              </m:r>
                            </m:e>
                            <m:sub>
                              <m:r>
                                <a:rPr lang="en-US" sz="3200" i="1"/>
                                <m:t>𝑏𝑤</m:t>
                              </m:r>
                            </m:sub>
                          </m:sSub>
                          <m:r>
                            <a:rPr lang="en-US" sz="3200" i="1"/>
                            <m:t>,</m:t>
                          </m:r>
                          <m:sSub>
                            <m:sSubPr>
                              <m:ctrlPr>
                                <a:rPr lang="en-US" sz="3200" i="1"/>
                              </m:ctrlPr>
                            </m:sSubPr>
                            <m:e>
                              <m:r>
                                <a:rPr lang="en-US" sz="3200" i="1"/>
                                <m:t>𝛾</m:t>
                              </m:r>
                            </m:e>
                            <m:sub>
                              <m:r>
                                <a:rPr lang="en-US" sz="3200" i="1"/>
                                <m:t>𝑏𝑤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2" y="2479153"/>
                <a:ext cx="462857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28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THÔNG TIN VỀ ĐỀ TÀI</a:t>
            </a:r>
            <a:endParaRPr dirty="0"/>
          </a:p>
        </p:txBody>
      </p:sp>
      <p:sp>
        <p:nvSpPr>
          <p:cNvPr id="3842" name="Google Shape;3842;p14"/>
          <p:cNvSpPr txBox="1">
            <a:spLocks noGrp="1"/>
          </p:cNvSpPr>
          <p:nvPr>
            <p:ph type="body" idx="2"/>
          </p:nvPr>
        </p:nvSpPr>
        <p:spPr>
          <a:xfrm>
            <a:off x="4156073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EDIT IN POWERPOINT®</a:t>
            </a:r>
            <a:endParaRPr sz="12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>
                <a:latin typeface="Titillium Web"/>
                <a:ea typeface="Titillium Web"/>
                <a:cs typeface="Titillium Web"/>
                <a:sym typeface="Titillium Web"/>
              </a:rPr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22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Titillium Web"/>
                <a:ea typeface="Titillium Web"/>
                <a:cs typeface="Titillium Web"/>
                <a:sym typeface="Titillium Web"/>
              </a:rPr>
              <a:t>ÔN L</a:t>
            </a:r>
            <a:r>
              <a:rPr lang="en-US" sz="1200" b="1" dirty="0">
                <a:latin typeface="Titillium Web"/>
                <a:ea typeface="Titillium Web"/>
                <a:cs typeface="Titillium Web"/>
                <a:sym typeface="Titillium Web"/>
              </a:rPr>
              <a:t>ẠI VỀ HỆ THÔNG</a:t>
            </a:r>
            <a:endParaRPr sz="12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>
                <a:latin typeface="Titillium Web"/>
                <a:ea typeface="Titillium Web"/>
                <a:cs typeface="Titillium Web"/>
                <a:sym typeface="Titillium Web"/>
              </a:rPr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Titillium Web"/>
                <a:ea typeface="Titillium Web"/>
                <a:cs typeface="Titillium Web"/>
                <a:sym typeface="Titillium Web"/>
              </a:rPr>
              <a:t>You have to be signed in to your Google account.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844" name="Google Shape;3844;p14"/>
          <p:cNvSpPr txBox="1">
            <a:spLocks noGrp="1"/>
          </p:cNvSpPr>
          <p:nvPr>
            <p:ph type="body" idx="2"/>
          </p:nvPr>
        </p:nvSpPr>
        <p:spPr>
          <a:xfrm>
            <a:off x="718300" y="3905925"/>
            <a:ext cx="67611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More info on how to use this template at </a:t>
            </a:r>
            <a:r>
              <a:rPr lang="en" sz="1200" b="1" u="sng" dirty="0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www.slidescarnival.com/help-use-presentation-template</a:t>
            </a:r>
            <a:endParaRPr sz="1200" b="1" dirty="0">
              <a:solidFill>
                <a:srgbClr val="0B87A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B87A1"/>
                </a:solidFill>
              </a:rPr>
              <a:t>This template is free to use under </a:t>
            </a:r>
            <a:r>
              <a:rPr lang="en" sz="1200" u="sng" dirty="0">
                <a:solidFill>
                  <a:srgbClr val="0B87A1"/>
                </a:solidFill>
                <a:hlinkClick r:id="rId5"/>
              </a:rPr>
              <a:t>Creative Commons Attribution license</a:t>
            </a:r>
            <a:r>
              <a:rPr lang="en" sz="1200" dirty="0">
                <a:solidFill>
                  <a:srgbClr val="0B87A1"/>
                </a:solidFill>
              </a:rPr>
              <a:t>. You can keep the Credits slide or mention SlidesCarnival and other resources used in a slide footer.</a:t>
            </a:r>
            <a:endParaRPr sz="1200" dirty="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B87A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0B87A1"/>
              </a:solidFill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696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319625" y="1968723"/>
            <a:ext cx="3731400" cy="24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I am Jayden Smith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11266" name="Picture 2" descr="Kết quả hình ảnh cho knowledge">
            <a:extLst>
              <a:ext uri="{FF2B5EF4-FFF2-40B4-BE49-F238E27FC236}">
                <a16:creationId xmlns:a16="http://schemas.microsoft.com/office/drawing/2014/main" id="{3EC8D7F3-FE39-4E12-B05C-73F02A2A6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693" y="2571750"/>
            <a:ext cx="3145662" cy="176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17"/>
          <p:cNvSpPr txBox="1">
            <a:spLocks noGrp="1"/>
          </p:cNvSpPr>
          <p:nvPr>
            <p:ph type="body" idx="1"/>
          </p:nvPr>
        </p:nvSpPr>
        <p:spPr>
          <a:xfrm>
            <a:off x="1278575" y="739550"/>
            <a:ext cx="4281000" cy="3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3865" name="Google Shape;3865;p1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Google Shape;3870;p1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3871" name="Google Shape;3871;p1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</a:t>
            </a:r>
            <a:r>
              <a:rPr lang="en">
                <a:highlight>
                  <a:srgbClr val="D3EBD5"/>
                </a:highlight>
              </a:rPr>
              <a:t>won’t do both</a:t>
            </a:r>
            <a:r>
              <a:rPr lang="en"/>
              <a:t>. </a:t>
            </a:r>
            <a:endParaRPr/>
          </a:p>
        </p:txBody>
      </p:sp>
      <p:sp>
        <p:nvSpPr>
          <p:cNvPr id="3872" name="Google Shape;3872;p1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ết quả hình ảnh cho Batman">
            <a:extLst>
              <a:ext uri="{FF2B5EF4-FFF2-40B4-BE49-F238E27FC236}">
                <a16:creationId xmlns:a16="http://schemas.microsoft.com/office/drawing/2014/main" id="{0A1D9F55-0107-46BB-A5F4-4406FBAC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316850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ết quả hình ảnh cho Superman">
            <a:extLst>
              <a:ext uri="{FF2B5EF4-FFF2-40B4-BE49-F238E27FC236}">
                <a16:creationId xmlns:a16="http://schemas.microsoft.com/office/drawing/2014/main" id="{0E7B1799-02BB-44F4-9272-FFF0B0D0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04" y="0"/>
            <a:ext cx="316850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ình ảnh có liên quan">
            <a:extLst>
              <a:ext uri="{FF2B5EF4-FFF2-40B4-BE49-F238E27FC236}">
                <a16:creationId xmlns:a16="http://schemas.microsoft.com/office/drawing/2014/main" id="{1FAD550A-3661-4EE5-B5A2-798D5AD3E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06" y="0"/>
            <a:ext cx="2806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ình ảnh có liên quan">
            <a:extLst>
              <a:ext uri="{FF2B5EF4-FFF2-40B4-BE49-F238E27FC236}">
                <a16:creationId xmlns:a16="http://schemas.microsoft.com/office/drawing/2014/main" id="{922763C4-0113-4258-92EE-03F8C0D7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ình ảnh có liên quan">
            <a:extLst>
              <a:ext uri="{FF2B5EF4-FFF2-40B4-BE49-F238E27FC236}">
                <a16:creationId xmlns:a16="http://schemas.microsoft.com/office/drawing/2014/main" id="{28B67B87-9DC0-4594-B5E2-7A1D1AB1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17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637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7" name="Google Shape;3877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650150"/>
            <a:ext cx="5495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3EBD5"/>
                </a:solidFill>
              </a:rPr>
              <a:t>BIG CONCEPT</a:t>
            </a:r>
            <a:endParaRPr sz="7200">
              <a:solidFill>
                <a:srgbClr val="D3EBD5"/>
              </a:solidFill>
            </a:endParaRPr>
          </a:p>
        </p:txBody>
      </p:sp>
      <p:sp>
        <p:nvSpPr>
          <p:cNvPr id="3878" name="Google Shape;3878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487750"/>
            <a:ext cx="5495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BFB7"/>
                </a:solidFill>
              </a:rPr>
              <a:t>Bring the attention of your audience over a key concept using icons or illustrations</a:t>
            </a:r>
            <a:endParaRPr>
              <a:solidFill>
                <a:srgbClr val="80BFB7"/>
              </a:solidFill>
            </a:endParaRPr>
          </a:p>
        </p:txBody>
      </p:sp>
      <p:sp>
        <p:nvSpPr>
          <p:cNvPr id="3879" name="Google Shape;3879;p19"/>
          <p:cNvSpPr/>
          <p:nvPr/>
        </p:nvSpPr>
        <p:spPr>
          <a:xfrm>
            <a:off x="2347313" y="2155769"/>
            <a:ext cx="270850" cy="25861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0" name="Google Shape;3880;p19"/>
          <p:cNvGrpSpPr/>
          <p:nvPr/>
        </p:nvGrpSpPr>
        <p:grpSpPr>
          <a:xfrm>
            <a:off x="2011275" y="703738"/>
            <a:ext cx="1160371" cy="1160688"/>
            <a:chOff x="6654650" y="3665275"/>
            <a:chExt cx="409100" cy="409125"/>
          </a:xfrm>
        </p:grpSpPr>
        <p:sp>
          <p:nvSpPr>
            <p:cNvPr id="3881" name="Google Shape;3881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3" name="Google Shape;3883;p19"/>
          <p:cNvGrpSpPr/>
          <p:nvPr/>
        </p:nvGrpSpPr>
        <p:grpSpPr>
          <a:xfrm rot="1057001">
            <a:off x="892483" y="1616446"/>
            <a:ext cx="766645" cy="766759"/>
            <a:chOff x="570875" y="4322250"/>
            <a:chExt cx="443300" cy="443325"/>
          </a:xfrm>
        </p:grpSpPr>
        <p:sp>
          <p:nvSpPr>
            <p:cNvPr id="3884" name="Google Shape;3884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88" name="Google Shape;3888;p19"/>
          <p:cNvSpPr/>
          <p:nvPr/>
        </p:nvSpPr>
        <p:spPr>
          <a:xfrm rot="2466991">
            <a:off x="978868" y="928441"/>
            <a:ext cx="376301" cy="3593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19"/>
          <p:cNvSpPr/>
          <p:nvPr/>
        </p:nvSpPr>
        <p:spPr>
          <a:xfrm rot="-1609377">
            <a:off x="1529232" y="1154513"/>
            <a:ext cx="270839" cy="25860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0" name="Google Shape;3890;p19"/>
          <p:cNvSpPr/>
          <p:nvPr/>
        </p:nvSpPr>
        <p:spPr>
          <a:xfrm rot="2925705">
            <a:off x="3171263" y="1359369"/>
            <a:ext cx="202799" cy="19364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1" name="Google Shape;3891;p19"/>
          <p:cNvSpPr/>
          <p:nvPr/>
        </p:nvSpPr>
        <p:spPr>
          <a:xfrm rot="-1609197">
            <a:off x="2135091" y="394613"/>
            <a:ext cx="182676" cy="1744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0159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2" name="Google Shape;3892;p1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906" name="Google Shape;3906;p21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907" name="Google Shape;3907;p21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908" name="Google Shape;3908;p21"/>
          <p:cNvSpPr txBox="1">
            <a:spLocks noGrp="1"/>
          </p:cNvSpPr>
          <p:nvPr>
            <p:ph type="body" idx="3"/>
          </p:nvPr>
        </p:nvSpPr>
        <p:spPr>
          <a:xfrm>
            <a:off x="5300226" y="1755475"/>
            <a:ext cx="2179200" cy="30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2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p22"/>
          <p:cNvSpPr txBox="1">
            <a:spLocks noGrp="1"/>
          </p:cNvSpPr>
          <p:nvPr>
            <p:ph type="title"/>
          </p:nvPr>
        </p:nvSpPr>
        <p:spPr>
          <a:xfrm>
            <a:off x="3528625" y="1653775"/>
            <a:ext cx="3906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915" name="Google Shape;3915;p22"/>
          <p:cNvSpPr txBox="1">
            <a:spLocks noGrp="1"/>
          </p:cNvSpPr>
          <p:nvPr>
            <p:ph type="body" idx="1"/>
          </p:nvPr>
        </p:nvSpPr>
        <p:spPr>
          <a:xfrm>
            <a:off x="3528625" y="2419350"/>
            <a:ext cx="3906600" cy="22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pic>
        <p:nvPicPr>
          <p:cNvPr id="3916" name="Google Shape;3916;p22"/>
          <p:cNvPicPr preferRelativeResize="0"/>
          <p:nvPr/>
        </p:nvPicPr>
        <p:blipFill rotWithShape="1">
          <a:blip r:embed="rId3">
            <a:alphaModFix/>
          </a:blip>
          <a:srcRect l="21977" r="15991"/>
          <a:stretch/>
        </p:blipFill>
        <p:spPr>
          <a:xfrm>
            <a:off x="0" y="0"/>
            <a:ext cx="3190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7" name="Google Shape;3917;p2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2" name="Google Shape;3922;p23"/>
          <p:cNvSpPr txBox="1">
            <a:spLocks noGrp="1"/>
          </p:cNvSpPr>
          <p:nvPr>
            <p:ph type="title" idx="4294967295"/>
          </p:nvPr>
        </p:nvSpPr>
        <p:spPr>
          <a:xfrm>
            <a:off x="2194950" y="367325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Want big impact?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rgbClr val="0B87A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Use big image.</a:t>
            </a:r>
            <a:endParaRPr sz="2400">
              <a:solidFill>
                <a:srgbClr val="FFFFFF"/>
              </a:solidFill>
              <a:highlight>
                <a:srgbClr val="0B87A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23" name="Google Shape;3923;p2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2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929" name="Google Shape;3929;p24"/>
          <p:cNvSpPr/>
          <p:nvPr/>
        </p:nvSpPr>
        <p:spPr>
          <a:xfrm>
            <a:off x="2657064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80BF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Gray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0" name="Google Shape;3930;p24"/>
          <p:cNvSpPr/>
          <p:nvPr/>
        </p:nvSpPr>
        <p:spPr>
          <a:xfrm>
            <a:off x="83493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D3E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White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1" name="Google Shape;3931;p24"/>
          <p:cNvSpPr/>
          <p:nvPr/>
        </p:nvSpPr>
        <p:spPr>
          <a:xfrm>
            <a:off x="4479189" y="2037125"/>
            <a:ext cx="2133000" cy="2133000"/>
          </a:xfrm>
          <a:prstGeom prst="ellipse">
            <a:avLst/>
          </a:prstGeom>
          <a:noFill/>
          <a:ln w="762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Black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32" name="Google Shape;3932;p2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25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938" name="Google Shape;3938;p25"/>
          <p:cNvGraphicFramePr/>
          <p:nvPr/>
        </p:nvGraphicFramePr>
        <p:xfrm>
          <a:off x="841600" y="1945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{A5A13CB7-FD7D-44A0-9251-404815F3AFED}</a:tableStyleId>
              </a:tblPr>
              <a:tblGrid>
                <a:gridCol w="155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BF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7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B87A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30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10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B87A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rgbClr val="0B87A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5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24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3B55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16</a:t>
                      </a:r>
                      <a:endParaRPr b="1">
                        <a:solidFill>
                          <a:srgbClr val="003B55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0BFB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0BFB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E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939" name="Google Shape;3939;p2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4" name="Google Shape;3944;p26"/>
          <p:cNvSpPr/>
          <p:nvPr/>
        </p:nvSpPr>
        <p:spPr>
          <a:xfrm>
            <a:off x="718300" y="1039554"/>
            <a:ext cx="7278052" cy="346710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26"/>
          <p:cNvSpPr txBox="1">
            <a:spLocks noGrp="1"/>
          </p:cNvSpPr>
          <p:nvPr>
            <p:ph type="title" idx="4294967295"/>
          </p:nvPr>
        </p:nvSpPr>
        <p:spPr>
          <a:xfrm>
            <a:off x="718300" y="1297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MAPS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3946" name="Google Shape;3946;p26"/>
          <p:cNvSpPr/>
          <p:nvPr/>
        </p:nvSpPr>
        <p:spPr>
          <a:xfrm>
            <a:off x="1985850" y="1830500"/>
            <a:ext cx="7182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47" name="Google Shape;3947;p26"/>
          <p:cNvSpPr/>
          <p:nvPr/>
        </p:nvSpPr>
        <p:spPr>
          <a:xfrm>
            <a:off x="1273375" y="21461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26"/>
          <p:cNvSpPr/>
          <p:nvPr/>
        </p:nvSpPr>
        <p:spPr>
          <a:xfrm>
            <a:off x="2877975" y="35074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26"/>
          <p:cNvSpPr/>
          <p:nvPr/>
        </p:nvSpPr>
        <p:spPr>
          <a:xfrm>
            <a:off x="3731425" y="19573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26"/>
          <p:cNvSpPr/>
          <p:nvPr/>
        </p:nvSpPr>
        <p:spPr>
          <a:xfrm>
            <a:off x="4391750" y="3905275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26"/>
          <p:cNvSpPr/>
          <p:nvPr/>
        </p:nvSpPr>
        <p:spPr>
          <a:xfrm>
            <a:off x="6847625" y="393605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2" name="Google Shape;3952;p26"/>
          <p:cNvSpPr/>
          <p:nvPr/>
        </p:nvSpPr>
        <p:spPr>
          <a:xfrm>
            <a:off x="6298975" y="2428800"/>
            <a:ext cx="121500" cy="121500"/>
          </a:xfrm>
          <a:prstGeom prst="frame">
            <a:avLst>
              <a:gd name="adj1" fmla="val 29444"/>
            </a:avLst>
          </a:prstGeom>
          <a:solidFill>
            <a:srgbClr val="D3E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3" name="Google Shape;3953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6103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/>
              <a:t>89,526,124</a:t>
            </a:r>
            <a:endParaRPr sz="11000"/>
          </a:p>
        </p:txBody>
      </p:sp>
      <p:sp>
        <p:nvSpPr>
          <p:cNvPr id="3959" name="Google Shape;395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6103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960" name="Google Shape;3960;p2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p28"/>
          <p:cNvSpPr txBox="1">
            <a:spLocks noGrp="1"/>
          </p:cNvSpPr>
          <p:nvPr>
            <p:ph type="ctrTitle" idx="4294967295"/>
          </p:nvPr>
        </p:nvSpPr>
        <p:spPr>
          <a:xfrm>
            <a:off x="685800" y="571800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D3EBD5"/>
                </a:highlight>
              </a:rPr>
              <a:t>89,526,124$</a:t>
            </a:r>
            <a:endParaRPr sz="6000">
              <a:solidFill>
                <a:srgbClr val="003B55"/>
              </a:solidFill>
              <a:highlight>
                <a:srgbClr val="D3EBD5"/>
              </a:highlight>
            </a:endParaRPr>
          </a:p>
        </p:txBody>
      </p:sp>
      <p:sp>
        <p:nvSpPr>
          <p:cNvPr id="3966" name="Google Shape;3966;p28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8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3967" name="Google Shape;396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657893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0B87A1"/>
                </a:highlight>
              </a:rPr>
              <a:t>100%</a:t>
            </a:r>
            <a:endParaRPr sz="6000">
              <a:solidFill>
                <a:srgbClr val="003B55"/>
              </a:solidFill>
              <a:highlight>
                <a:srgbClr val="0B87A1"/>
              </a:highlight>
            </a:endParaRPr>
          </a:p>
        </p:txBody>
      </p:sp>
      <p:sp>
        <p:nvSpPr>
          <p:cNvPr id="3968" name="Google Shape;3968;p28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1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3969" name="Google Shape;396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114847"/>
            <a:ext cx="46293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3B55"/>
                </a:solidFill>
                <a:highlight>
                  <a:srgbClr val="80BFB7"/>
                </a:highlight>
              </a:rPr>
              <a:t>185,244 users</a:t>
            </a:r>
            <a:endParaRPr sz="6000">
              <a:solidFill>
                <a:srgbClr val="003B55"/>
              </a:solidFill>
              <a:highlight>
                <a:srgbClr val="80BFB7"/>
              </a:highlight>
            </a:endParaRPr>
          </a:p>
        </p:txBody>
      </p:sp>
      <p:sp>
        <p:nvSpPr>
          <p:cNvPr id="3970" name="Google Shape;397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5"/>
            <a:ext cx="4629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3971" name="Google Shape;3971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1E1007-1749-4F6A-8945-B996062C7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31470"/>
              </p:ext>
            </p:extLst>
          </p:nvPr>
        </p:nvGraphicFramePr>
        <p:xfrm>
          <a:off x="1028302" y="1848259"/>
          <a:ext cx="4580215" cy="1568196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1574746">
                  <a:extLst>
                    <a:ext uri="{9D8B030D-6E8A-4147-A177-3AD203B41FA5}">
                      <a16:colId xmlns:a16="http://schemas.microsoft.com/office/drawing/2014/main" val="362535186"/>
                    </a:ext>
                  </a:extLst>
                </a:gridCol>
                <a:gridCol w="425303">
                  <a:extLst>
                    <a:ext uri="{9D8B030D-6E8A-4147-A177-3AD203B41FA5}">
                      <a16:colId xmlns:a16="http://schemas.microsoft.com/office/drawing/2014/main" val="2305610283"/>
                    </a:ext>
                  </a:extLst>
                </a:gridCol>
                <a:gridCol w="424388">
                  <a:extLst>
                    <a:ext uri="{9D8B030D-6E8A-4147-A177-3AD203B41FA5}">
                      <a16:colId xmlns:a16="http://schemas.microsoft.com/office/drawing/2014/main" val="332341776"/>
                    </a:ext>
                  </a:extLst>
                </a:gridCol>
                <a:gridCol w="521384">
                  <a:extLst>
                    <a:ext uri="{9D8B030D-6E8A-4147-A177-3AD203B41FA5}">
                      <a16:colId xmlns:a16="http://schemas.microsoft.com/office/drawing/2014/main" val="303901674"/>
                    </a:ext>
                  </a:extLst>
                </a:gridCol>
                <a:gridCol w="526453">
                  <a:extLst>
                    <a:ext uri="{9D8B030D-6E8A-4147-A177-3AD203B41FA5}">
                      <a16:colId xmlns:a16="http://schemas.microsoft.com/office/drawing/2014/main" val="3015273646"/>
                    </a:ext>
                  </a:extLst>
                </a:gridCol>
                <a:gridCol w="521384">
                  <a:extLst>
                    <a:ext uri="{9D8B030D-6E8A-4147-A177-3AD203B41FA5}">
                      <a16:colId xmlns:a16="http://schemas.microsoft.com/office/drawing/2014/main" val="3955822943"/>
                    </a:ext>
                  </a:extLst>
                </a:gridCol>
                <a:gridCol w="586557">
                  <a:extLst>
                    <a:ext uri="{9D8B030D-6E8A-4147-A177-3AD203B41FA5}">
                      <a16:colId xmlns:a16="http://schemas.microsoft.com/office/drawing/2014/main" val="27684944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4244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Batman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8470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Spyderman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7451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Superman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286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My neighbor </a:t>
                      </a:r>
                      <a:r>
                        <a:rPr lang="en-US" sz="1300" dirty="0" err="1">
                          <a:effectLst/>
                        </a:rPr>
                        <a:t>tororo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368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Doraemon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?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6921132"/>
                  </a:ext>
                </a:extLst>
              </a:tr>
            </a:tbl>
          </a:graphicData>
        </a:graphic>
      </p:graphicFrame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56610" y="803171"/>
            <a:ext cx="31235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Utility Matrix</a:t>
            </a:r>
          </a:p>
        </p:txBody>
      </p:sp>
    </p:spTree>
    <p:extLst>
      <p:ext uri="{BB962C8B-B14F-4D97-AF65-F5344CB8AC3E}">
        <p14:creationId xmlns:p14="http://schemas.microsoft.com/office/powerpoint/2010/main" val="375091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p29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977" name="Google Shape;3977;p29"/>
          <p:cNvSpPr/>
          <p:nvPr/>
        </p:nvSpPr>
        <p:spPr>
          <a:xfrm>
            <a:off x="863800" y="2266950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D3E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first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8" name="Google Shape;3978;p29"/>
          <p:cNvSpPr/>
          <p:nvPr/>
        </p:nvSpPr>
        <p:spPr>
          <a:xfrm>
            <a:off x="5350300" y="2266952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0B87A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last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979" name="Google Shape;3979;p29"/>
          <p:cNvSpPr/>
          <p:nvPr/>
        </p:nvSpPr>
        <p:spPr>
          <a:xfrm>
            <a:off x="3107050" y="2266953"/>
            <a:ext cx="1562700" cy="1538700"/>
          </a:xfrm>
          <a:prstGeom prst="rect">
            <a:avLst/>
          </a:prstGeom>
          <a:noFill/>
          <a:ln w="76200" cap="flat" cmpd="sng">
            <a:solidFill>
              <a:srgbClr val="80BF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second</a:t>
            </a:r>
            <a:endParaRPr sz="1800">
              <a:solidFill>
                <a:srgbClr val="003B55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3980" name="Google Shape;3980;p29"/>
          <p:cNvCxnSpPr>
            <a:stCxn id="3977" idx="3"/>
            <a:endCxn id="3979" idx="1"/>
          </p:cNvCxnSpPr>
          <p:nvPr/>
        </p:nvCxnSpPr>
        <p:spPr>
          <a:xfrm>
            <a:off x="2426500" y="3036300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D3EBD5"/>
            </a:solidFill>
            <a:prstDash val="solid"/>
            <a:round/>
            <a:headEnd type="diamond" w="sm" len="sm"/>
            <a:tailEnd type="diamond" w="sm" len="sm"/>
          </a:ln>
        </p:spPr>
      </p:cxnSp>
      <p:cxnSp>
        <p:nvCxnSpPr>
          <p:cNvPr id="3981" name="Google Shape;3981;p29"/>
          <p:cNvCxnSpPr>
            <a:stCxn id="3979" idx="3"/>
            <a:endCxn id="3978" idx="1"/>
          </p:cNvCxnSpPr>
          <p:nvPr/>
        </p:nvCxnSpPr>
        <p:spPr>
          <a:xfrm>
            <a:off x="4669750" y="3036303"/>
            <a:ext cx="680700" cy="0"/>
          </a:xfrm>
          <a:prstGeom prst="straightConnector1">
            <a:avLst/>
          </a:prstGeom>
          <a:noFill/>
          <a:ln w="38100" cap="flat" cmpd="sng">
            <a:solidFill>
              <a:srgbClr val="80BFB7"/>
            </a:solidFill>
            <a:prstDash val="solid"/>
            <a:round/>
            <a:headEnd type="diamond" w="sm" len="sm"/>
            <a:tailEnd type="diamond" w="sm" len="sm"/>
          </a:ln>
        </p:spPr>
      </p:cxnSp>
      <p:sp>
        <p:nvSpPr>
          <p:cNvPr id="3982" name="Google Shape;3982;p2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30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88" name="Google Shape;3988;p30"/>
          <p:cNvSpPr txBox="1">
            <a:spLocks noGrp="1"/>
          </p:cNvSpPr>
          <p:nvPr>
            <p:ph type="body" idx="1"/>
          </p:nvPr>
        </p:nvSpPr>
        <p:spPr>
          <a:xfrm>
            <a:off x="718300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9" name="Google Shape;3989;p30"/>
          <p:cNvSpPr txBox="1">
            <a:spLocks noGrp="1"/>
          </p:cNvSpPr>
          <p:nvPr>
            <p:ph type="body" idx="2"/>
          </p:nvPr>
        </p:nvSpPr>
        <p:spPr>
          <a:xfrm>
            <a:off x="3009263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0" name="Google Shape;3990;p30"/>
          <p:cNvSpPr txBox="1">
            <a:spLocks noGrp="1"/>
          </p:cNvSpPr>
          <p:nvPr>
            <p:ph type="body" idx="3"/>
          </p:nvPr>
        </p:nvSpPr>
        <p:spPr>
          <a:xfrm>
            <a:off x="5300225" y="17554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1" name="Google Shape;3991;p30"/>
          <p:cNvSpPr txBox="1">
            <a:spLocks noGrp="1"/>
          </p:cNvSpPr>
          <p:nvPr>
            <p:ph type="body" idx="1"/>
          </p:nvPr>
        </p:nvSpPr>
        <p:spPr>
          <a:xfrm>
            <a:off x="718300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92" name="Google Shape;3992;p30"/>
          <p:cNvSpPr txBox="1">
            <a:spLocks noGrp="1"/>
          </p:cNvSpPr>
          <p:nvPr>
            <p:ph type="body" idx="2"/>
          </p:nvPr>
        </p:nvSpPr>
        <p:spPr>
          <a:xfrm>
            <a:off x="3009263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3" name="Google Shape;3993;p30"/>
          <p:cNvSpPr txBox="1">
            <a:spLocks noGrp="1"/>
          </p:cNvSpPr>
          <p:nvPr>
            <p:ph type="body" idx="3"/>
          </p:nvPr>
        </p:nvSpPr>
        <p:spPr>
          <a:xfrm>
            <a:off x="5300225" y="3203275"/>
            <a:ext cx="2179200" cy="14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994" name="Google Shape;399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9" name="Google Shape;3999;p31"/>
          <p:cNvSpPr txBox="1">
            <a:spLocks noGrp="1"/>
          </p:cNvSpPr>
          <p:nvPr>
            <p:ph type="body" idx="1"/>
          </p:nvPr>
        </p:nvSpPr>
        <p:spPr>
          <a:xfrm>
            <a:off x="624925" y="4177700"/>
            <a:ext cx="67593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</a:rPr>
              <a:t>You can insert graphs from </a:t>
            </a:r>
            <a:r>
              <a:rPr lang="en" u="sng">
                <a:solidFill>
                  <a:srgbClr val="003B55"/>
                </a:solidFill>
                <a:hlinkClick r:id="rId3"/>
              </a:rPr>
              <a:t>Google Sheets</a:t>
            </a:r>
            <a:endParaRPr>
              <a:solidFill>
                <a:srgbClr val="003B55"/>
              </a:solidFill>
            </a:endParaRPr>
          </a:p>
        </p:txBody>
      </p:sp>
      <p:pic>
        <p:nvPicPr>
          <p:cNvPr id="4000" name="Google Shape;4000;p3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5600"/>
            <a:ext cx="5141325" cy="426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1" name="Google Shape;4001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6" name="Google Shape;4006;p32"/>
          <p:cNvSpPr/>
          <p:nvPr/>
        </p:nvSpPr>
        <p:spPr>
          <a:xfrm>
            <a:off x="4328485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7" name="Google Shape;4007;p32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ANDROID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08" name="Google Shape;4008;p32"/>
          <p:cNvSpPr/>
          <p:nvPr/>
        </p:nvSpPr>
        <p:spPr>
          <a:xfrm>
            <a:off x="44218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09" name="Google Shape;400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" name="Google Shape;4014;p33"/>
          <p:cNvSpPr/>
          <p:nvPr/>
        </p:nvSpPr>
        <p:spPr>
          <a:xfrm>
            <a:off x="43440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5" name="Google Shape;4015;p33"/>
          <p:cNvSpPr/>
          <p:nvPr/>
        </p:nvSpPr>
        <p:spPr>
          <a:xfrm>
            <a:off x="447575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16" name="Google Shape;4016;p33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iPHONE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17" name="Google Shape;4017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p34"/>
          <p:cNvSpPr/>
          <p:nvPr/>
        </p:nvSpPr>
        <p:spPr>
          <a:xfrm>
            <a:off x="3874527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3" name="Google Shape;4023;p34"/>
          <p:cNvSpPr/>
          <p:nvPr/>
        </p:nvSpPr>
        <p:spPr>
          <a:xfrm>
            <a:off x="4073225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24" name="Google Shape;4024;p34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</a:t>
            </a:r>
            <a:b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</a:b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25" name="Google Shape;4025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p35"/>
          <p:cNvSpPr/>
          <p:nvPr/>
        </p:nvSpPr>
        <p:spPr>
          <a:xfrm>
            <a:off x="3388400" y="1109269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3B55"/>
          </a:solidFill>
          <a:ln w="9525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1" name="Google Shape;4031;p35"/>
          <p:cNvSpPr/>
          <p:nvPr/>
        </p:nvSpPr>
        <p:spPr>
          <a:xfrm>
            <a:off x="3549725" y="126865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80BFB7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rgbClr val="80BFB7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32" name="Google Shape;4032;p35"/>
          <p:cNvSpPr txBox="1">
            <a:spLocks noGrp="1"/>
          </p:cNvSpPr>
          <p:nvPr>
            <p:ph type="body" idx="4294967295"/>
          </p:nvPr>
        </p:nvSpPr>
        <p:spPr>
          <a:xfrm>
            <a:off x="685800" y="838850"/>
            <a:ext cx="2747700" cy="3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B87A1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0B87A1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4033" name="Google Shape;4033;p3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36"/>
          <p:cNvSpPr txBox="1">
            <a:spLocks noGrp="1"/>
          </p:cNvSpPr>
          <p:nvPr>
            <p:ph type="ctrTitle" idx="4294967295"/>
          </p:nvPr>
        </p:nvSpPr>
        <p:spPr>
          <a:xfrm>
            <a:off x="685800" y="7451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80BFB7"/>
                </a:solidFill>
              </a:rPr>
              <a:t>THANKS!</a:t>
            </a:r>
            <a:endParaRPr sz="6000">
              <a:solidFill>
                <a:srgbClr val="80BFB7"/>
              </a:solidFill>
            </a:endParaRPr>
          </a:p>
        </p:txBody>
      </p:sp>
      <p:sp>
        <p:nvSpPr>
          <p:cNvPr id="4039" name="Google Shape;4039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9447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D3EBD5"/>
                </a:solidFill>
                <a:highlight>
                  <a:srgbClr val="01597F"/>
                </a:highlight>
              </a:rPr>
              <a:t>Any questions?</a:t>
            </a:r>
            <a:endParaRPr sz="3600">
              <a:solidFill>
                <a:srgbClr val="D3EBD5"/>
              </a:solidFill>
              <a:highlight>
                <a:srgbClr val="01597F"/>
              </a:highlight>
            </a:endParaRPr>
          </a:p>
        </p:txBody>
      </p:sp>
      <p:sp>
        <p:nvSpPr>
          <p:cNvPr id="4040" name="Google Shape;4040;p36"/>
          <p:cNvSpPr txBox="1">
            <a:spLocks noGrp="1"/>
          </p:cNvSpPr>
          <p:nvPr>
            <p:ph type="body" idx="4294967295"/>
          </p:nvPr>
        </p:nvSpPr>
        <p:spPr>
          <a:xfrm>
            <a:off x="685800" y="2769202"/>
            <a:ext cx="4863900" cy="16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You can find me at:</a:t>
            </a:r>
            <a:endParaRPr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@username</a:t>
            </a:r>
            <a:endParaRPr>
              <a:solidFill>
                <a:srgbClr val="D3EBD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3EBD5"/>
                </a:solidFill>
              </a:rPr>
              <a:t>user@mail.me</a:t>
            </a:r>
            <a:endParaRPr>
              <a:solidFill>
                <a:srgbClr val="D3EBD5"/>
              </a:solidFill>
            </a:endParaRPr>
          </a:p>
        </p:txBody>
      </p:sp>
      <p:sp>
        <p:nvSpPr>
          <p:cNvPr id="4041" name="Google Shape;4041;p3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37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47" name="Google Shape;4047;p37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B87A1"/>
                </a:solidFill>
                <a:hlinkClick r:id="rId3"/>
              </a:rPr>
              <a:t>SlidesCarnival</a:t>
            </a:r>
            <a:endParaRPr sz="2400">
              <a:solidFill>
                <a:srgbClr val="0B87A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Photographs by </a:t>
            </a:r>
            <a:r>
              <a:rPr lang="en" sz="2400" u="sng">
                <a:solidFill>
                  <a:srgbClr val="0B87A1"/>
                </a:solidFill>
                <a:hlinkClick r:id="rId4"/>
              </a:rPr>
              <a:t>Unsplash</a:t>
            </a:r>
            <a:endParaRPr sz="2400">
              <a:solidFill>
                <a:srgbClr val="0B87A1"/>
              </a:solidFill>
            </a:endParaRPr>
          </a:p>
        </p:txBody>
      </p:sp>
      <p:sp>
        <p:nvSpPr>
          <p:cNvPr id="4048" name="Google Shape;4048;p37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3" name="Google Shape;4053;p38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907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54" name="Google Shape;4054;p38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907500" cy="298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This presentation uses the following typographies and colors: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Titles: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Dosis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Body copy: </a:t>
            </a:r>
            <a:r>
              <a:rPr lang="en" sz="1300" b="1">
                <a:latin typeface="Titillium Web"/>
                <a:ea typeface="Titillium Web"/>
                <a:cs typeface="Titillium Web"/>
                <a:sym typeface="Titillium Web"/>
              </a:rPr>
              <a:t>Titillium Web</a:t>
            </a:r>
            <a:endParaRPr sz="1300"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You can download the fonts on these pages: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3"/>
              </a:rPr>
              <a:t>http://www.impallari.com/dosis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0B87A1"/>
                </a:solidFill>
                <a:hlinkClick r:id="rId4"/>
              </a:rPr>
              <a:t>http://www.campivisivi.net/titillium/</a:t>
            </a:r>
            <a:endParaRPr sz="1300">
              <a:solidFill>
                <a:srgbClr val="0B87A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B55"/>
                </a:solidFill>
              </a:rPr>
              <a:t>Pastel green </a:t>
            </a:r>
            <a:r>
              <a:rPr lang="en" sz="1300" b="1">
                <a:solidFill>
                  <a:srgbClr val="D3EBD5"/>
                </a:solidFill>
                <a:latin typeface="Titillium Web"/>
                <a:ea typeface="Titillium Web"/>
                <a:cs typeface="Titillium Web"/>
                <a:sym typeface="Titillium Web"/>
              </a:rPr>
              <a:t>#d3ebd5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Green </a:t>
            </a:r>
            <a:r>
              <a:rPr lang="en" sz="1300" b="1">
                <a:solidFill>
                  <a:srgbClr val="80BFB7"/>
                </a:solidFill>
                <a:latin typeface="Titillium Web"/>
                <a:ea typeface="Titillium Web"/>
                <a:cs typeface="Titillium Web"/>
                <a:sym typeface="Titillium Web"/>
              </a:rPr>
              <a:t>#80bfb7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Teal </a:t>
            </a:r>
            <a:r>
              <a:rPr lang="en" sz="1300" b="1">
                <a:solidFill>
                  <a:srgbClr val="0B87A1"/>
                </a:solidFill>
                <a:latin typeface="Titillium Web"/>
                <a:ea typeface="Titillium Web"/>
                <a:cs typeface="Titillium Web"/>
                <a:sym typeface="Titillium Web"/>
              </a:rPr>
              <a:t>#0b87a1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Navy </a:t>
            </a:r>
            <a:r>
              <a:rPr lang="en" sz="1300" b="1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#01597f</a:t>
            </a:r>
            <a:r>
              <a:rPr lang="en" sz="1300" b="1">
                <a:solidFill>
                  <a:srgbClr val="003B55"/>
                </a:solidFill>
              </a:rPr>
              <a:t> · </a:t>
            </a:r>
            <a:r>
              <a:rPr lang="en" sz="1300">
                <a:solidFill>
                  <a:srgbClr val="003B55"/>
                </a:solidFill>
              </a:rPr>
              <a:t>Dark navy </a:t>
            </a:r>
            <a:r>
              <a:rPr lang="en" sz="13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#003b55</a:t>
            </a:r>
            <a:endParaRPr sz="1300" b="1">
              <a:solidFill>
                <a:srgbClr val="003B55"/>
              </a:solidFill>
            </a:endParaRPr>
          </a:p>
        </p:txBody>
      </p:sp>
      <p:sp>
        <p:nvSpPr>
          <p:cNvPr id="4055" name="Google Shape;4055;p38"/>
          <p:cNvSpPr txBox="1"/>
          <p:nvPr/>
        </p:nvSpPr>
        <p:spPr>
          <a:xfrm>
            <a:off x="718300" y="4095450"/>
            <a:ext cx="6907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0B87A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B87A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4056" name="Google Shape;4056;p3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56610" y="9291"/>
            <a:ext cx="31235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Item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C75B2C0-4861-4B88-A633-C377EF2C96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8804106"/>
                  </p:ext>
                </p:extLst>
              </p:nvPr>
            </p:nvGraphicFramePr>
            <p:xfrm>
              <a:off x="128082" y="845182"/>
              <a:ext cx="6329427" cy="1865376"/>
            </p:xfrm>
            <a:graphic>
              <a:graphicData uri="http://schemas.openxmlformats.org/drawingml/2006/table">
                <a:tbl>
                  <a:tblPr firstRow="1" firstCol="1" bandRow="1">
                    <a:tableStyleId>{A5A13CB7-FD7D-44A0-9251-404815F3AFED}</a:tableStyleId>
                  </a:tblPr>
                  <a:tblGrid>
                    <a:gridCol w="1632411">
                      <a:extLst>
                        <a:ext uri="{9D8B030D-6E8A-4147-A177-3AD203B41FA5}">
                          <a16:colId xmlns:a16="http://schemas.microsoft.com/office/drawing/2014/main" val="3182107863"/>
                        </a:ext>
                      </a:extLst>
                    </a:gridCol>
                    <a:gridCol w="386731">
                      <a:extLst>
                        <a:ext uri="{9D8B030D-6E8A-4147-A177-3AD203B41FA5}">
                          <a16:colId xmlns:a16="http://schemas.microsoft.com/office/drawing/2014/main" val="1885265260"/>
                        </a:ext>
                      </a:extLst>
                    </a:gridCol>
                    <a:gridCol w="485170">
                      <a:extLst>
                        <a:ext uri="{9D8B030D-6E8A-4147-A177-3AD203B41FA5}">
                          <a16:colId xmlns:a16="http://schemas.microsoft.com/office/drawing/2014/main" val="3415621962"/>
                        </a:ext>
                      </a:extLst>
                    </a:gridCol>
                    <a:gridCol w="527360">
                      <a:extLst>
                        <a:ext uri="{9D8B030D-6E8A-4147-A177-3AD203B41FA5}">
                          <a16:colId xmlns:a16="http://schemas.microsoft.com/office/drawing/2014/main" val="2787017321"/>
                        </a:ext>
                      </a:extLst>
                    </a:gridCol>
                    <a:gridCol w="499234">
                      <a:extLst>
                        <a:ext uri="{9D8B030D-6E8A-4147-A177-3AD203B41FA5}">
                          <a16:colId xmlns:a16="http://schemas.microsoft.com/office/drawing/2014/main" val="1581635013"/>
                        </a:ext>
                      </a:extLst>
                    </a:gridCol>
                    <a:gridCol w="520328">
                      <a:extLst>
                        <a:ext uri="{9D8B030D-6E8A-4147-A177-3AD203B41FA5}">
                          <a16:colId xmlns:a16="http://schemas.microsoft.com/office/drawing/2014/main" val="3320189281"/>
                        </a:ext>
                      </a:extLst>
                    </a:gridCol>
                    <a:gridCol w="534392">
                      <a:extLst>
                        <a:ext uri="{9D8B030D-6E8A-4147-A177-3AD203B41FA5}">
                          <a16:colId xmlns:a16="http://schemas.microsoft.com/office/drawing/2014/main" val="3340140522"/>
                        </a:ext>
                      </a:extLst>
                    </a:gridCol>
                    <a:gridCol w="1743801">
                      <a:extLst>
                        <a:ext uri="{9D8B030D-6E8A-4147-A177-3AD203B41FA5}">
                          <a16:colId xmlns:a16="http://schemas.microsoft.com/office/drawing/2014/main" val="47816161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 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A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B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C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E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F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Item feature vector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909070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Batman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1</a:t>
                          </a:r>
                          <a:r>
                            <a:rPr lang="en-US" sz="1300">
                              <a:effectLst/>
                            </a:rPr>
                            <a:t> = [0.99, 0.02]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89912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Spyderman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2</a:t>
                          </a:r>
                          <a:r>
                            <a:rPr lang="en-US" sz="1300">
                              <a:effectLst/>
                            </a:rPr>
                            <a:t> = [0.91, 0.11]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357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Superman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3</a:t>
                          </a:r>
                          <a:r>
                            <a:rPr lang="en-US" sz="1300">
                              <a:effectLst/>
                            </a:rPr>
                            <a:t> = [0.95, 0.05]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50794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My neighbor </a:t>
                          </a:r>
                          <a:r>
                            <a:rPr lang="en-US" sz="1300" dirty="0" err="1">
                              <a:effectLst/>
                            </a:rPr>
                            <a:t>tororo</a:t>
                          </a: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4</a:t>
                          </a:r>
                          <a:r>
                            <a:rPr lang="en-US" sz="1300">
                              <a:effectLst/>
                            </a:rPr>
                            <a:t> = [0.01, 0.99]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673686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Doraemon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5</a:t>
                          </a:r>
                          <a:r>
                            <a:rPr lang="en-US" sz="1300">
                              <a:effectLst/>
                            </a:rPr>
                            <a:t> = [0.03, 0.98]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8468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User model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0113951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C75B2C0-4861-4B88-A633-C377EF2C96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8804106"/>
                  </p:ext>
                </p:extLst>
              </p:nvPr>
            </p:nvGraphicFramePr>
            <p:xfrm>
              <a:off x="128082" y="845182"/>
              <a:ext cx="6329427" cy="1865376"/>
            </p:xfrm>
            <a:graphic>
              <a:graphicData uri="http://schemas.openxmlformats.org/drawingml/2006/table">
                <a:tbl>
                  <a:tblPr firstRow="1" firstCol="1" bandRow="1">
                    <a:tableStyleId>{A5A13CB7-FD7D-44A0-9251-404815F3AFED}</a:tableStyleId>
                  </a:tblPr>
                  <a:tblGrid>
                    <a:gridCol w="1632411">
                      <a:extLst>
                        <a:ext uri="{9D8B030D-6E8A-4147-A177-3AD203B41FA5}">
                          <a16:colId xmlns:a16="http://schemas.microsoft.com/office/drawing/2014/main" val="3182107863"/>
                        </a:ext>
                      </a:extLst>
                    </a:gridCol>
                    <a:gridCol w="386731">
                      <a:extLst>
                        <a:ext uri="{9D8B030D-6E8A-4147-A177-3AD203B41FA5}">
                          <a16:colId xmlns:a16="http://schemas.microsoft.com/office/drawing/2014/main" val="1885265260"/>
                        </a:ext>
                      </a:extLst>
                    </a:gridCol>
                    <a:gridCol w="485170">
                      <a:extLst>
                        <a:ext uri="{9D8B030D-6E8A-4147-A177-3AD203B41FA5}">
                          <a16:colId xmlns:a16="http://schemas.microsoft.com/office/drawing/2014/main" val="3415621962"/>
                        </a:ext>
                      </a:extLst>
                    </a:gridCol>
                    <a:gridCol w="527360">
                      <a:extLst>
                        <a:ext uri="{9D8B030D-6E8A-4147-A177-3AD203B41FA5}">
                          <a16:colId xmlns:a16="http://schemas.microsoft.com/office/drawing/2014/main" val="2787017321"/>
                        </a:ext>
                      </a:extLst>
                    </a:gridCol>
                    <a:gridCol w="499234">
                      <a:extLst>
                        <a:ext uri="{9D8B030D-6E8A-4147-A177-3AD203B41FA5}">
                          <a16:colId xmlns:a16="http://schemas.microsoft.com/office/drawing/2014/main" val="1581635013"/>
                        </a:ext>
                      </a:extLst>
                    </a:gridCol>
                    <a:gridCol w="520328">
                      <a:extLst>
                        <a:ext uri="{9D8B030D-6E8A-4147-A177-3AD203B41FA5}">
                          <a16:colId xmlns:a16="http://schemas.microsoft.com/office/drawing/2014/main" val="3320189281"/>
                        </a:ext>
                      </a:extLst>
                    </a:gridCol>
                    <a:gridCol w="534392">
                      <a:extLst>
                        <a:ext uri="{9D8B030D-6E8A-4147-A177-3AD203B41FA5}">
                          <a16:colId xmlns:a16="http://schemas.microsoft.com/office/drawing/2014/main" val="3340140522"/>
                        </a:ext>
                      </a:extLst>
                    </a:gridCol>
                    <a:gridCol w="1743801">
                      <a:extLst>
                        <a:ext uri="{9D8B030D-6E8A-4147-A177-3AD203B41FA5}">
                          <a16:colId xmlns:a16="http://schemas.microsoft.com/office/drawing/2014/main" val="478161615"/>
                        </a:ext>
                      </a:extLst>
                    </a:gridCol>
                  </a:tblGrid>
                  <a:tr h="261366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 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A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B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C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E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F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Item feature vector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90907090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Batman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1</a:t>
                          </a:r>
                          <a:r>
                            <a:rPr lang="en-US" sz="1300">
                              <a:effectLst/>
                            </a:rPr>
                            <a:t> = [0.99, 0.02]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89912906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Spyderman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2</a:t>
                          </a:r>
                          <a:r>
                            <a:rPr lang="en-US" sz="1300">
                              <a:effectLst/>
                            </a:rPr>
                            <a:t> = [0.91, 0.11]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35724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Superman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3</a:t>
                          </a:r>
                          <a:r>
                            <a:rPr lang="en-US" sz="1300">
                              <a:effectLst/>
                            </a:rPr>
                            <a:t> = [0.95, 0.05]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50794036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My neighbor </a:t>
                          </a:r>
                          <a:r>
                            <a:rPr lang="en-US" sz="1300" dirty="0" err="1">
                              <a:effectLst/>
                            </a:rPr>
                            <a:t>tororo</a:t>
                          </a: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4</a:t>
                          </a:r>
                          <a:r>
                            <a:rPr lang="en-US" sz="1300">
                              <a:effectLst/>
                            </a:rPr>
                            <a:t> = [0.01, 0.99]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67368628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Doraemon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5</a:t>
                          </a:r>
                          <a:r>
                            <a:rPr lang="en-US" sz="1300">
                              <a:effectLst/>
                            </a:rPr>
                            <a:t> = [0.03, 0.98]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846847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User model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26984" t="-528571" r="-1125397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15000" t="-528571" r="-786250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73563" t="-528571" r="-622989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08537" t="-528571" r="-560976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83529" t="-528571" r="-441176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56818" t="-528571" r="-326136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011395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D2A2BB-7D9A-4EB3-B87A-5B10A1633187}"/>
                  </a:ext>
                </a:extLst>
              </p:cNvPr>
              <p:cNvSpPr/>
              <p:nvPr/>
            </p:nvSpPr>
            <p:spPr>
              <a:xfrm>
                <a:off x="1871925" y="2834272"/>
                <a:ext cx="2841740" cy="339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𝑝𝑟𝑒𝑑𝑖𝑐𝑡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(1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D2A2BB-7D9A-4EB3-B87A-5B10A1633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25" y="2834272"/>
                <a:ext cx="2841740" cy="339773"/>
              </a:xfrm>
              <a:prstGeom prst="rect">
                <a:avLst/>
              </a:prstGeom>
              <a:blipFill>
                <a:blip r:embed="rId4"/>
                <a:stretch>
                  <a:fillRect t="-133929" r="-16524" b="-20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D57E9F-A7A9-4DAE-A68D-7170DF80DBD8}"/>
                  </a:ext>
                </a:extLst>
              </p:cNvPr>
              <p:cNvSpPr/>
              <p:nvPr/>
            </p:nvSpPr>
            <p:spPr>
              <a:xfrm>
                <a:off x="1165448" y="3225559"/>
                <a:ext cx="4305922" cy="641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D57E9F-A7A9-4DAE-A68D-7170DF80D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48" y="3225559"/>
                <a:ext cx="4305922" cy="641779"/>
              </a:xfrm>
              <a:prstGeom prst="rect">
                <a:avLst/>
              </a:prstGeom>
              <a:blipFill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B88254-8AB7-4980-A694-9AC4D6273B53}"/>
                  </a:ext>
                </a:extLst>
              </p:cNvPr>
              <p:cNvSpPr/>
              <p:nvPr/>
            </p:nvSpPr>
            <p:spPr>
              <a:xfrm>
                <a:off x="637485" y="3918852"/>
                <a:ext cx="1234440" cy="698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B88254-8AB7-4980-A694-9AC4D6273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5" y="3918852"/>
                <a:ext cx="1234440" cy="698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8754A7-3114-4E82-AD3D-26354ECDB7D3}"/>
                  </a:ext>
                </a:extLst>
              </p:cNvPr>
              <p:cNvSpPr/>
              <p:nvPr/>
            </p:nvSpPr>
            <p:spPr>
              <a:xfrm>
                <a:off x="2130056" y="4006312"/>
                <a:ext cx="4572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vector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chứa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1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tương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ứng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user 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đã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8754A7-3114-4E82-AD3D-26354ECDB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056" y="4006312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l="-400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768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1" name="Google Shape;4061;p39"/>
          <p:cNvGrpSpPr/>
          <p:nvPr/>
        </p:nvGrpSpPr>
        <p:grpSpPr>
          <a:xfrm>
            <a:off x="282768" y="342338"/>
            <a:ext cx="347107" cy="438984"/>
            <a:chOff x="584925" y="238125"/>
            <a:chExt cx="415200" cy="525100"/>
          </a:xfrm>
        </p:grpSpPr>
        <p:sp>
          <p:nvSpPr>
            <p:cNvPr id="4062" name="Google Shape;4062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8" name="Google Shape;4068;p39"/>
          <p:cNvGrpSpPr/>
          <p:nvPr/>
        </p:nvGrpSpPr>
        <p:grpSpPr>
          <a:xfrm>
            <a:off x="834027" y="406125"/>
            <a:ext cx="371623" cy="309362"/>
            <a:chOff x="1244325" y="314425"/>
            <a:chExt cx="444525" cy="370050"/>
          </a:xfrm>
        </p:grpSpPr>
        <p:sp>
          <p:nvSpPr>
            <p:cNvPr id="4069" name="Google Shape;4069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1" name="Google Shape;4071;p39"/>
          <p:cNvGrpSpPr/>
          <p:nvPr/>
        </p:nvGrpSpPr>
        <p:grpSpPr>
          <a:xfrm>
            <a:off x="1405725" y="404599"/>
            <a:ext cx="355300" cy="312413"/>
            <a:chOff x="1928175" y="312600"/>
            <a:chExt cx="425000" cy="373700"/>
          </a:xfrm>
        </p:grpSpPr>
        <p:sp>
          <p:nvSpPr>
            <p:cNvPr id="4072" name="Google Shape;4072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4" name="Google Shape;4074;p39"/>
          <p:cNvSpPr/>
          <p:nvPr/>
        </p:nvSpPr>
        <p:spPr>
          <a:xfrm>
            <a:off x="20015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5" name="Google Shape;4075;p39"/>
          <p:cNvSpPr/>
          <p:nvPr/>
        </p:nvSpPr>
        <p:spPr>
          <a:xfrm>
            <a:off x="25849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76" name="Google Shape;4076;p39"/>
          <p:cNvGrpSpPr/>
          <p:nvPr/>
        </p:nvGrpSpPr>
        <p:grpSpPr>
          <a:xfrm>
            <a:off x="3069763" y="388276"/>
            <a:ext cx="408386" cy="345080"/>
            <a:chOff x="3918650" y="293075"/>
            <a:chExt cx="488500" cy="412775"/>
          </a:xfrm>
        </p:grpSpPr>
        <p:sp>
          <p:nvSpPr>
            <p:cNvPr id="4077" name="Google Shape;4077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0" name="Google Shape;4080;p39"/>
          <p:cNvGrpSpPr/>
          <p:nvPr/>
        </p:nvGrpSpPr>
        <p:grpSpPr>
          <a:xfrm>
            <a:off x="3669530" y="362235"/>
            <a:ext cx="335905" cy="397142"/>
            <a:chOff x="4636075" y="261925"/>
            <a:chExt cx="401800" cy="475050"/>
          </a:xfrm>
        </p:grpSpPr>
        <p:sp>
          <p:nvSpPr>
            <p:cNvPr id="4081" name="Google Shape;4081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5" name="Google Shape;4085;p39"/>
          <p:cNvSpPr/>
          <p:nvPr/>
        </p:nvSpPr>
        <p:spPr>
          <a:xfrm>
            <a:off x="42087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6" name="Google Shape;4086;p39"/>
          <p:cNvGrpSpPr/>
          <p:nvPr/>
        </p:nvGrpSpPr>
        <p:grpSpPr>
          <a:xfrm>
            <a:off x="4796082" y="395424"/>
            <a:ext cx="336908" cy="330262"/>
            <a:chOff x="5983625" y="301625"/>
            <a:chExt cx="403000" cy="395050"/>
          </a:xfrm>
        </p:grpSpPr>
        <p:sp>
          <p:nvSpPr>
            <p:cNvPr id="4087" name="Google Shape;4087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7" name="Google Shape;4107;p39"/>
          <p:cNvGrpSpPr/>
          <p:nvPr/>
        </p:nvGrpSpPr>
        <p:grpSpPr>
          <a:xfrm>
            <a:off x="5362158" y="392853"/>
            <a:ext cx="331808" cy="331307"/>
            <a:chOff x="6660750" y="298550"/>
            <a:chExt cx="396900" cy="396300"/>
          </a:xfrm>
        </p:grpSpPr>
        <p:sp>
          <p:nvSpPr>
            <p:cNvPr id="4108" name="Google Shape;4108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0" name="Google Shape;4110;p39"/>
          <p:cNvGrpSpPr/>
          <p:nvPr/>
        </p:nvGrpSpPr>
        <p:grpSpPr>
          <a:xfrm>
            <a:off x="282768" y="914538"/>
            <a:ext cx="347107" cy="420111"/>
            <a:chOff x="584925" y="922575"/>
            <a:chExt cx="415200" cy="502525"/>
          </a:xfrm>
        </p:grpSpPr>
        <p:sp>
          <p:nvSpPr>
            <p:cNvPr id="4111" name="Google Shape;4111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4" name="Google Shape;4114;p39"/>
          <p:cNvGrpSpPr/>
          <p:nvPr/>
        </p:nvGrpSpPr>
        <p:grpSpPr>
          <a:xfrm>
            <a:off x="836075" y="904841"/>
            <a:ext cx="367547" cy="437980"/>
            <a:chOff x="1246775" y="910975"/>
            <a:chExt cx="439650" cy="523900"/>
          </a:xfrm>
        </p:grpSpPr>
        <p:sp>
          <p:nvSpPr>
            <p:cNvPr id="4115" name="Google Shape;4115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8" name="Google Shape;4118;p39"/>
          <p:cNvGrpSpPr/>
          <p:nvPr/>
        </p:nvGrpSpPr>
        <p:grpSpPr>
          <a:xfrm>
            <a:off x="1404200" y="975274"/>
            <a:ext cx="358351" cy="298118"/>
            <a:chOff x="1926350" y="995225"/>
            <a:chExt cx="428650" cy="356600"/>
          </a:xfrm>
        </p:grpSpPr>
        <p:sp>
          <p:nvSpPr>
            <p:cNvPr id="4119" name="Google Shape;4119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3" name="Google Shape;4123;p39"/>
          <p:cNvSpPr/>
          <p:nvPr/>
        </p:nvSpPr>
        <p:spPr>
          <a:xfrm>
            <a:off x="19718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4" name="Google Shape;4124;p39"/>
          <p:cNvSpPr/>
          <p:nvPr/>
        </p:nvSpPr>
        <p:spPr>
          <a:xfrm>
            <a:off x="25359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5" name="Google Shape;4125;p39"/>
          <p:cNvSpPr/>
          <p:nvPr/>
        </p:nvSpPr>
        <p:spPr>
          <a:xfrm>
            <a:off x="31046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6" name="Google Shape;4126;p39"/>
          <p:cNvSpPr/>
          <p:nvPr/>
        </p:nvSpPr>
        <p:spPr>
          <a:xfrm>
            <a:off x="36793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27" name="Google Shape;4127;p39"/>
          <p:cNvGrpSpPr/>
          <p:nvPr/>
        </p:nvGrpSpPr>
        <p:grpSpPr>
          <a:xfrm>
            <a:off x="4226431" y="952827"/>
            <a:ext cx="349155" cy="349657"/>
            <a:chOff x="5302225" y="968375"/>
            <a:chExt cx="417650" cy="418250"/>
          </a:xfrm>
        </p:grpSpPr>
        <p:sp>
          <p:nvSpPr>
            <p:cNvPr id="4128" name="Google Shape;4128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0" name="Google Shape;4130;p39"/>
          <p:cNvGrpSpPr/>
          <p:nvPr/>
        </p:nvGrpSpPr>
        <p:grpSpPr>
          <a:xfrm>
            <a:off x="4748095" y="913514"/>
            <a:ext cx="432881" cy="421637"/>
            <a:chOff x="5926225" y="921350"/>
            <a:chExt cx="517800" cy="504350"/>
          </a:xfrm>
        </p:grpSpPr>
        <p:sp>
          <p:nvSpPr>
            <p:cNvPr id="4131" name="Google Shape;4131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39"/>
          <p:cNvGrpSpPr/>
          <p:nvPr/>
        </p:nvGrpSpPr>
        <p:grpSpPr>
          <a:xfrm>
            <a:off x="5325918" y="921686"/>
            <a:ext cx="404290" cy="405314"/>
            <a:chOff x="6617400" y="931125"/>
            <a:chExt cx="483600" cy="484825"/>
          </a:xfrm>
        </p:grpSpPr>
        <p:sp>
          <p:nvSpPr>
            <p:cNvPr id="4134" name="Google Shape;4134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6" name="Google Shape;4136;p39"/>
          <p:cNvGrpSpPr/>
          <p:nvPr/>
        </p:nvGrpSpPr>
        <p:grpSpPr>
          <a:xfrm>
            <a:off x="261325" y="1551048"/>
            <a:ext cx="389994" cy="273623"/>
            <a:chOff x="559275" y="1683950"/>
            <a:chExt cx="466500" cy="327300"/>
          </a:xfrm>
        </p:grpSpPr>
        <p:sp>
          <p:nvSpPr>
            <p:cNvPr id="4137" name="Google Shape;4137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9" name="Google Shape;4139;p39"/>
          <p:cNvGrpSpPr/>
          <p:nvPr/>
        </p:nvGrpSpPr>
        <p:grpSpPr>
          <a:xfrm>
            <a:off x="824852" y="1496958"/>
            <a:ext cx="389994" cy="381822"/>
            <a:chOff x="1233350" y="1619250"/>
            <a:chExt cx="466500" cy="456725"/>
          </a:xfrm>
        </p:grpSpPr>
        <p:sp>
          <p:nvSpPr>
            <p:cNvPr id="4140" name="Google Shape;4140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4" name="Google Shape;4144;p39"/>
          <p:cNvGrpSpPr/>
          <p:nvPr/>
        </p:nvGrpSpPr>
        <p:grpSpPr>
          <a:xfrm>
            <a:off x="1400626" y="1505109"/>
            <a:ext cx="365499" cy="365499"/>
            <a:chOff x="1922075" y="1629000"/>
            <a:chExt cx="437200" cy="437200"/>
          </a:xfrm>
        </p:grpSpPr>
        <p:sp>
          <p:nvSpPr>
            <p:cNvPr id="4145" name="Google Shape;4145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7" name="Google Shape;4147;p39"/>
          <p:cNvGrpSpPr/>
          <p:nvPr/>
        </p:nvGrpSpPr>
        <p:grpSpPr>
          <a:xfrm>
            <a:off x="1962627" y="1503584"/>
            <a:ext cx="368551" cy="368551"/>
            <a:chOff x="2594325" y="1627175"/>
            <a:chExt cx="440850" cy="440850"/>
          </a:xfrm>
        </p:grpSpPr>
        <p:sp>
          <p:nvSpPr>
            <p:cNvPr id="4148" name="Google Shape;4148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51" name="Google Shape;4151;p39"/>
          <p:cNvSpPr/>
          <p:nvPr/>
        </p:nvSpPr>
        <p:spPr>
          <a:xfrm>
            <a:off x="25425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2" name="Google Shape;4152;p39"/>
          <p:cNvGrpSpPr/>
          <p:nvPr/>
        </p:nvGrpSpPr>
        <p:grpSpPr>
          <a:xfrm>
            <a:off x="3124395" y="1476017"/>
            <a:ext cx="299121" cy="423685"/>
            <a:chOff x="3984000" y="1594200"/>
            <a:chExt cx="357800" cy="506800"/>
          </a:xfrm>
        </p:grpSpPr>
        <p:sp>
          <p:nvSpPr>
            <p:cNvPr id="4153" name="Google Shape;4153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5" name="Google Shape;4155;p39"/>
          <p:cNvGrpSpPr/>
          <p:nvPr/>
        </p:nvGrpSpPr>
        <p:grpSpPr>
          <a:xfrm>
            <a:off x="3640437" y="1566869"/>
            <a:ext cx="394090" cy="241980"/>
            <a:chOff x="4601275" y="1702875"/>
            <a:chExt cx="471400" cy="289450"/>
          </a:xfrm>
        </p:grpSpPr>
        <p:sp>
          <p:nvSpPr>
            <p:cNvPr id="4156" name="Google Shape;4156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1" name="Google Shape;4161;p39"/>
          <p:cNvGrpSpPr/>
          <p:nvPr/>
        </p:nvGrpSpPr>
        <p:grpSpPr>
          <a:xfrm>
            <a:off x="4222857" y="1507659"/>
            <a:ext cx="356303" cy="360400"/>
            <a:chOff x="5297950" y="1632050"/>
            <a:chExt cx="426200" cy="431100"/>
          </a:xfrm>
        </p:grpSpPr>
        <p:sp>
          <p:nvSpPr>
            <p:cNvPr id="4162" name="Google Shape;4162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4" name="Google Shape;4164;p39"/>
          <p:cNvGrpSpPr/>
          <p:nvPr/>
        </p:nvGrpSpPr>
        <p:grpSpPr>
          <a:xfrm>
            <a:off x="4785360" y="1496958"/>
            <a:ext cx="358351" cy="381822"/>
            <a:chOff x="5970800" y="1619250"/>
            <a:chExt cx="428650" cy="456725"/>
          </a:xfrm>
        </p:grpSpPr>
        <p:sp>
          <p:nvSpPr>
            <p:cNvPr id="4165" name="Google Shape;4165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0" name="Google Shape;4170;p39"/>
          <p:cNvGrpSpPr/>
          <p:nvPr/>
        </p:nvGrpSpPr>
        <p:grpSpPr>
          <a:xfrm>
            <a:off x="5332564" y="1492360"/>
            <a:ext cx="401719" cy="366502"/>
            <a:chOff x="6625350" y="1613750"/>
            <a:chExt cx="480525" cy="438400"/>
          </a:xfrm>
        </p:grpSpPr>
        <p:sp>
          <p:nvSpPr>
            <p:cNvPr id="4171" name="Google Shape;4171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6" name="Google Shape;4176;p39"/>
          <p:cNvGrpSpPr/>
          <p:nvPr/>
        </p:nvGrpSpPr>
        <p:grpSpPr>
          <a:xfrm>
            <a:off x="304713" y="2088554"/>
            <a:ext cx="303217" cy="325685"/>
            <a:chOff x="611175" y="2326900"/>
            <a:chExt cx="362700" cy="389575"/>
          </a:xfrm>
        </p:grpSpPr>
        <p:sp>
          <p:nvSpPr>
            <p:cNvPr id="4177" name="Google Shape;4177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1" name="Google Shape;4181;p39"/>
          <p:cNvSpPr/>
          <p:nvPr/>
        </p:nvSpPr>
        <p:spPr>
          <a:xfrm>
            <a:off x="8601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2" name="Google Shape;4182;p39"/>
          <p:cNvSpPr/>
          <p:nvPr/>
        </p:nvSpPr>
        <p:spPr>
          <a:xfrm>
            <a:off x="14236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3" name="Google Shape;4183;p39"/>
          <p:cNvSpPr/>
          <p:nvPr/>
        </p:nvSpPr>
        <p:spPr>
          <a:xfrm>
            <a:off x="19872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4" name="Google Shape;4184;p39"/>
          <p:cNvGrpSpPr/>
          <p:nvPr/>
        </p:nvGrpSpPr>
        <p:grpSpPr>
          <a:xfrm>
            <a:off x="2625178" y="2036492"/>
            <a:ext cx="170502" cy="425733"/>
            <a:chOff x="3386850" y="2264625"/>
            <a:chExt cx="203950" cy="509250"/>
          </a:xfrm>
        </p:grpSpPr>
        <p:sp>
          <p:nvSpPr>
            <p:cNvPr id="4185" name="Google Shape;4185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7" name="Google Shape;4187;p39"/>
          <p:cNvGrpSpPr/>
          <p:nvPr/>
        </p:nvGrpSpPr>
        <p:grpSpPr>
          <a:xfrm>
            <a:off x="3767551" y="2090602"/>
            <a:ext cx="139863" cy="317513"/>
            <a:chOff x="4753325" y="2329350"/>
            <a:chExt cx="167300" cy="379800"/>
          </a:xfrm>
        </p:grpSpPr>
        <p:sp>
          <p:nvSpPr>
            <p:cNvPr id="4188" name="Google Shape;4188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0" name="Google Shape;4190;p39"/>
          <p:cNvGrpSpPr/>
          <p:nvPr/>
        </p:nvGrpSpPr>
        <p:grpSpPr>
          <a:xfrm>
            <a:off x="3201453" y="2038519"/>
            <a:ext cx="145004" cy="421657"/>
            <a:chOff x="4076175" y="2267050"/>
            <a:chExt cx="173450" cy="504375"/>
          </a:xfrm>
        </p:grpSpPr>
        <p:sp>
          <p:nvSpPr>
            <p:cNvPr id="4191" name="Google Shape;4191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3" name="Google Shape;4193;p39"/>
          <p:cNvSpPr/>
          <p:nvPr/>
        </p:nvSpPr>
        <p:spPr>
          <a:xfrm>
            <a:off x="42413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4" name="Google Shape;4194;p39"/>
          <p:cNvGrpSpPr/>
          <p:nvPr/>
        </p:nvGrpSpPr>
        <p:grpSpPr>
          <a:xfrm>
            <a:off x="4788934" y="2089055"/>
            <a:ext cx="351204" cy="324661"/>
            <a:chOff x="5975075" y="2327500"/>
            <a:chExt cx="420100" cy="388350"/>
          </a:xfrm>
        </p:grpSpPr>
        <p:sp>
          <p:nvSpPr>
            <p:cNvPr id="4195" name="Google Shape;4195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7" name="Google Shape;4197;p39"/>
          <p:cNvGrpSpPr/>
          <p:nvPr/>
        </p:nvGrpSpPr>
        <p:grpSpPr>
          <a:xfrm>
            <a:off x="5420344" y="2079358"/>
            <a:ext cx="215437" cy="351204"/>
            <a:chOff x="6730350" y="2315900"/>
            <a:chExt cx="257700" cy="420100"/>
          </a:xfrm>
        </p:grpSpPr>
        <p:sp>
          <p:nvSpPr>
            <p:cNvPr id="4198" name="Google Shape;4198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3" name="Google Shape;4203;p39"/>
          <p:cNvGrpSpPr/>
          <p:nvPr/>
        </p:nvGrpSpPr>
        <p:grpSpPr>
          <a:xfrm>
            <a:off x="401689" y="2615840"/>
            <a:ext cx="109265" cy="398166"/>
            <a:chOff x="727175" y="2957625"/>
            <a:chExt cx="130700" cy="476275"/>
          </a:xfrm>
        </p:grpSpPr>
        <p:sp>
          <p:nvSpPr>
            <p:cNvPr id="4204" name="Google Shape;4204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06" name="Google Shape;4206;p39"/>
          <p:cNvSpPr/>
          <p:nvPr/>
        </p:nvSpPr>
        <p:spPr>
          <a:xfrm>
            <a:off x="1416008" y="2600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7" name="Google Shape;4207;p39"/>
          <p:cNvSpPr/>
          <p:nvPr/>
        </p:nvSpPr>
        <p:spPr>
          <a:xfrm>
            <a:off x="895849" y="2600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08" name="Google Shape;4208;p39"/>
          <p:cNvGrpSpPr/>
          <p:nvPr/>
        </p:nvGrpSpPr>
        <p:grpSpPr>
          <a:xfrm>
            <a:off x="1953431" y="2628589"/>
            <a:ext cx="386943" cy="372647"/>
            <a:chOff x="2583325" y="2972875"/>
            <a:chExt cx="462850" cy="445750"/>
          </a:xfrm>
        </p:grpSpPr>
        <p:sp>
          <p:nvSpPr>
            <p:cNvPr id="4209" name="Google Shape;4209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1" name="Google Shape;4211;p39"/>
          <p:cNvGrpSpPr/>
          <p:nvPr/>
        </p:nvGrpSpPr>
        <p:grpSpPr>
          <a:xfrm>
            <a:off x="2503686" y="2684246"/>
            <a:ext cx="413486" cy="261354"/>
            <a:chOff x="3241525" y="3039450"/>
            <a:chExt cx="494600" cy="312625"/>
          </a:xfrm>
        </p:grpSpPr>
        <p:sp>
          <p:nvSpPr>
            <p:cNvPr id="4212" name="Google Shape;4212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4" name="Google Shape;4214;p39"/>
          <p:cNvSpPr/>
          <p:nvPr/>
        </p:nvSpPr>
        <p:spPr>
          <a:xfrm>
            <a:off x="36599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5" name="Google Shape;4215;p39"/>
          <p:cNvGrpSpPr/>
          <p:nvPr/>
        </p:nvGrpSpPr>
        <p:grpSpPr>
          <a:xfrm>
            <a:off x="4187118" y="2656679"/>
            <a:ext cx="427781" cy="316489"/>
            <a:chOff x="5255200" y="3006475"/>
            <a:chExt cx="511700" cy="378575"/>
          </a:xfrm>
        </p:grpSpPr>
        <p:sp>
          <p:nvSpPr>
            <p:cNvPr id="4216" name="Google Shape;4216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8" name="Google Shape;4218;p39"/>
          <p:cNvGrpSpPr/>
          <p:nvPr/>
        </p:nvGrpSpPr>
        <p:grpSpPr>
          <a:xfrm>
            <a:off x="3100904" y="2638307"/>
            <a:ext cx="346104" cy="353231"/>
            <a:chOff x="3955900" y="2984500"/>
            <a:chExt cx="414000" cy="422525"/>
          </a:xfrm>
        </p:grpSpPr>
        <p:sp>
          <p:nvSpPr>
            <p:cNvPr id="4219" name="Google Shape;4219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2" name="Google Shape;4222;p39"/>
          <p:cNvSpPr/>
          <p:nvPr/>
        </p:nvSpPr>
        <p:spPr>
          <a:xfrm>
            <a:off x="2649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3" name="Google Shape;4223;p39"/>
          <p:cNvSpPr/>
          <p:nvPr/>
        </p:nvSpPr>
        <p:spPr>
          <a:xfrm>
            <a:off x="48299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4" name="Google Shape;4224;p39"/>
          <p:cNvGrpSpPr/>
          <p:nvPr/>
        </p:nvGrpSpPr>
        <p:grpSpPr>
          <a:xfrm>
            <a:off x="5395849" y="2633187"/>
            <a:ext cx="264427" cy="375719"/>
            <a:chOff x="6701050" y="2978375"/>
            <a:chExt cx="316300" cy="449425"/>
          </a:xfrm>
        </p:grpSpPr>
        <p:sp>
          <p:nvSpPr>
            <p:cNvPr id="4225" name="Google Shape;4225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7" name="Google Shape;4227;p39"/>
          <p:cNvGrpSpPr/>
          <p:nvPr/>
        </p:nvGrpSpPr>
        <p:grpSpPr>
          <a:xfrm>
            <a:off x="831477" y="3251848"/>
            <a:ext cx="376743" cy="253203"/>
            <a:chOff x="1241275" y="3718400"/>
            <a:chExt cx="450650" cy="302875"/>
          </a:xfrm>
        </p:grpSpPr>
        <p:sp>
          <p:nvSpPr>
            <p:cNvPr id="4228" name="Google Shape;4228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2" name="Google Shape;4232;p39"/>
          <p:cNvGrpSpPr/>
          <p:nvPr/>
        </p:nvGrpSpPr>
        <p:grpSpPr>
          <a:xfrm>
            <a:off x="1400124" y="3232453"/>
            <a:ext cx="366502" cy="292495"/>
            <a:chOff x="1921475" y="3695200"/>
            <a:chExt cx="438400" cy="349875"/>
          </a:xfrm>
        </p:grpSpPr>
        <p:sp>
          <p:nvSpPr>
            <p:cNvPr id="4233" name="Google Shape;4233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6" name="Google Shape;4236;p39"/>
          <p:cNvGrpSpPr/>
          <p:nvPr/>
        </p:nvGrpSpPr>
        <p:grpSpPr>
          <a:xfrm>
            <a:off x="1967225" y="3227855"/>
            <a:ext cx="359355" cy="301190"/>
            <a:chOff x="2599825" y="3689700"/>
            <a:chExt cx="429850" cy="360275"/>
          </a:xfrm>
        </p:grpSpPr>
        <p:sp>
          <p:nvSpPr>
            <p:cNvPr id="4237" name="Google Shape;4237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9" name="Google Shape;4239;p39"/>
          <p:cNvGrpSpPr/>
          <p:nvPr/>
        </p:nvGrpSpPr>
        <p:grpSpPr>
          <a:xfrm>
            <a:off x="2548099" y="3196714"/>
            <a:ext cx="324661" cy="338956"/>
            <a:chOff x="3294650" y="3652450"/>
            <a:chExt cx="388350" cy="405450"/>
          </a:xfrm>
        </p:grpSpPr>
        <p:sp>
          <p:nvSpPr>
            <p:cNvPr id="4240" name="Google Shape;4240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3" name="Google Shape;4243;p39"/>
          <p:cNvGrpSpPr/>
          <p:nvPr/>
        </p:nvGrpSpPr>
        <p:grpSpPr>
          <a:xfrm>
            <a:off x="3084581" y="3239600"/>
            <a:ext cx="378750" cy="277698"/>
            <a:chOff x="3936375" y="3703750"/>
            <a:chExt cx="453050" cy="332175"/>
          </a:xfrm>
        </p:grpSpPr>
        <p:sp>
          <p:nvSpPr>
            <p:cNvPr id="4244" name="Google Shape;4244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9" name="Google Shape;4249;p39"/>
          <p:cNvGrpSpPr/>
          <p:nvPr/>
        </p:nvGrpSpPr>
        <p:grpSpPr>
          <a:xfrm>
            <a:off x="3648107" y="3239600"/>
            <a:ext cx="378750" cy="277698"/>
            <a:chOff x="4610450" y="3703750"/>
            <a:chExt cx="453050" cy="332175"/>
          </a:xfrm>
        </p:grpSpPr>
        <p:sp>
          <p:nvSpPr>
            <p:cNvPr id="4250" name="Google Shape;4250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2" name="Google Shape;4252;p39"/>
          <p:cNvGrpSpPr/>
          <p:nvPr/>
        </p:nvGrpSpPr>
        <p:grpSpPr>
          <a:xfrm>
            <a:off x="4224906" y="3211532"/>
            <a:ext cx="352207" cy="333836"/>
            <a:chOff x="5300400" y="3670175"/>
            <a:chExt cx="421300" cy="399325"/>
          </a:xfrm>
        </p:grpSpPr>
        <p:sp>
          <p:nvSpPr>
            <p:cNvPr id="4253" name="Google Shape;4253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8" name="Google Shape;4258;p39"/>
          <p:cNvSpPr/>
          <p:nvPr/>
        </p:nvSpPr>
        <p:spPr>
          <a:xfrm>
            <a:off x="47687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59" name="Google Shape;4259;p39"/>
          <p:cNvGrpSpPr/>
          <p:nvPr/>
        </p:nvGrpSpPr>
        <p:grpSpPr>
          <a:xfrm>
            <a:off x="5357059" y="3207435"/>
            <a:ext cx="342008" cy="342028"/>
            <a:chOff x="6654650" y="3665275"/>
            <a:chExt cx="409100" cy="409125"/>
          </a:xfrm>
        </p:grpSpPr>
        <p:sp>
          <p:nvSpPr>
            <p:cNvPr id="4260" name="Google Shape;4260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2" name="Google Shape;4262;p39"/>
          <p:cNvGrpSpPr/>
          <p:nvPr/>
        </p:nvGrpSpPr>
        <p:grpSpPr>
          <a:xfrm>
            <a:off x="271023" y="3756666"/>
            <a:ext cx="370599" cy="370620"/>
            <a:chOff x="570875" y="4322250"/>
            <a:chExt cx="443300" cy="443325"/>
          </a:xfrm>
        </p:grpSpPr>
        <p:sp>
          <p:nvSpPr>
            <p:cNvPr id="4263" name="Google Shape;4263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7" name="Google Shape;4267;p39"/>
          <p:cNvSpPr/>
          <p:nvPr/>
        </p:nvSpPr>
        <p:spPr>
          <a:xfrm>
            <a:off x="8192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8" name="Google Shape;4268;p39"/>
          <p:cNvGrpSpPr/>
          <p:nvPr/>
        </p:nvGrpSpPr>
        <p:grpSpPr>
          <a:xfrm>
            <a:off x="1448612" y="3729120"/>
            <a:ext cx="269526" cy="425712"/>
            <a:chOff x="1979475" y="4289300"/>
            <a:chExt cx="322400" cy="509225"/>
          </a:xfrm>
        </p:grpSpPr>
        <p:sp>
          <p:nvSpPr>
            <p:cNvPr id="4269" name="Google Shape;4269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2" name="Google Shape;4272;p39"/>
          <p:cNvGrpSpPr/>
          <p:nvPr/>
        </p:nvGrpSpPr>
        <p:grpSpPr>
          <a:xfrm>
            <a:off x="1988146" y="3734721"/>
            <a:ext cx="318014" cy="414510"/>
            <a:chOff x="2624850" y="4296000"/>
            <a:chExt cx="380400" cy="495825"/>
          </a:xfrm>
        </p:grpSpPr>
        <p:sp>
          <p:nvSpPr>
            <p:cNvPr id="4273" name="Google Shape;4273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6" name="Google Shape;4276;p39"/>
          <p:cNvSpPr/>
          <p:nvPr/>
        </p:nvSpPr>
        <p:spPr>
          <a:xfrm>
            <a:off x="31041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7" name="Google Shape;4277;p39"/>
          <p:cNvSpPr/>
          <p:nvPr/>
        </p:nvSpPr>
        <p:spPr>
          <a:xfrm>
            <a:off x="2540554" y="3793571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8" name="Google Shape;4278;p39"/>
          <p:cNvSpPr/>
          <p:nvPr/>
        </p:nvSpPr>
        <p:spPr>
          <a:xfrm>
            <a:off x="36661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79" name="Google Shape;4279;p39"/>
          <p:cNvGrpSpPr/>
          <p:nvPr/>
        </p:nvGrpSpPr>
        <p:grpSpPr>
          <a:xfrm>
            <a:off x="4204486" y="3775560"/>
            <a:ext cx="393045" cy="332833"/>
            <a:chOff x="5275975" y="4344850"/>
            <a:chExt cx="470150" cy="398125"/>
          </a:xfrm>
        </p:grpSpPr>
        <p:sp>
          <p:nvSpPr>
            <p:cNvPr id="4280" name="Google Shape;4280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3" name="Google Shape;4283;p39"/>
          <p:cNvSpPr/>
          <p:nvPr/>
        </p:nvSpPr>
        <p:spPr>
          <a:xfrm>
            <a:off x="47881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4" name="Google Shape;4284;p39"/>
          <p:cNvGrpSpPr/>
          <p:nvPr/>
        </p:nvGrpSpPr>
        <p:grpSpPr>
          <a:xfrm>
            <a:off x="5346838" y="3748515"/>
            <a:ext cx="362448" cy="386922"/>
            <a:chOff x="6642425" y="4312500"/>
            <a:chExt cx="433550" cy="462825"/>
          </a:xfrm>
        </p:grpSpPr>
        <p:sp>
          <p:nvSpPr>
            <p:cNvPr id="4285" name="Google Shape;4285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8" name="Google Shape;4288;p39"/>
          <p:cNvSpPr/>
          <p:nvPr/>
        </p:nvSpPr>
        <p:spPr>
          <a:xfrm>
            <a:off x="2235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89" name="Google Shape;4289;p39"/>
          <p:cNvGrpSpPr/>
          <p:nvPr/>
        </p:nvGrpSpPr>
        <p:grpSpPr>
          <a:xfrm>
            <a:off x="834027" y="4322764"/>
            <a:ext cx="371623" cy="365499"/>
            <a:chOff x="1244325" y="4999400"/>
            <a:chExt cx="444525" cy="437200"/>
          </a:xfrm>
        </p:grpSpPr>
        <p:sp>
          <p:nvSpPr>
            <p:cNvPr id="4290" name="Google Shape;4290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5" name="Google Shape;4295;p39"/>
          <p:cNvGrpSpPr/>
          <p:nvPr/>
        </p:nvGrpSpPr>
        <p:grpSpPr>
          <a:xfrm>
            <a:off x="1430743" y="4311018"/>
            <a:ext cx="305265" cy="388970"/>
            <a:chOff x="1958100" y="4985350"/>
            <a:chExt cx="365150" cy="465275"/>
          </a:xfrm>
        </p:grpSpPr>
        <p:sp>
          <p:nvSpPr>
            <p:cNvPr id="4296" name="Google Shape;4296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9" name="Google Shape;4299;p39"/>
          <p:cNvGrpSpPr/>
          <p:nvPr/>
        </p:nvGrpSpPr>
        <p:grpSpPr>
          <a:xfrm>
            <a:off x="1971802" y="4325815"/>
            <a:ext cx="350200" cy="359877"/>
            <a:chOff x="2605300" y="5003050"/>
            <a:chExt cx="418900" cy="430475"/>
          </a:xfrm>
        </p:grpSpPr>
        <p:sp>
          <p:nvSpPr>
            <p:cNvPr id="4300" name="Google Shape;4300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3" name="Google Shape;4303;p39"/>
          <p:cNvGrpSpPr/>
          <p:nvPr/>
        </p:nvGrpSpPr>
        <p:grpSpPr>
          <a:xfrm>
            <a:off x="2501136" y="4333486"/>
            <a:ext cx="418585" cy="344056"/>
            <a:chOff x="3238475" y="5012225"/>
            <a:chExt cx="500700" cy="411550"/>
          </a:xfrm>
        </p:grpSpPr>
        <p:sp>
          <p:nvSpPr>
            <p:cNvPr id="4304" name="Google Shape;4304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9" name="Google Shape;4309;p39"/>
          <p:cNvGrpSpPr/>
          <p:nvPr/>
        </p:nvGrpSpPr>
        <p:grpSpPr>
          <a:xfrm>
            <a:off x="3607770" y="4296722"/>
            <a:ext cx="459424" cy="417561"/>
            <a:chOff x="4562200" y="4968250"/>
            <a:chExt cx="549550" cy="499475"/>
          </a:xfrm>
        </p:grpSpPr>
        <p:sp>
          <p:nvSpPr>
            <p:cNvPr id="4310" name="Google Shape;4310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5" name="Google Shape;4315;p39"/>
          <p:cNvGrpSpPr/>
          <p:nvPr/>
        </p:nvGrpSpPr>
        <p:grpSpPr>
          <a:xfrm>
            <a:off x="3114698" y="4320214"/>
            <a:ext cx="318516" cy="370076"/>
            <a:chOff x="3972400" y="4996350"/>
            <a:chExt cx="381000" cy="442675"/>
          </a:xfrm>
        </p:grpSpPr>
        <p:sp>
          <p:nvSpPr>
            <p:cNvPr id="4316" name="Google Shape;4316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8" name="Google Shape;4318;p39"/>
          <p:cNvGrpSpPr/>
          <p:nvPr/>
        </p:nvGrpSpPr>
        <p:grpSpPr>
          <a:xfrm>
            <a:off x="4175393" y="4289073"/>
            <a:ext cx="451252" cy="432860"/>
            <a:chOff x="5241175" y="4959100"/>
            <a:chExt cx="539775" cy="517775"/>
          </a:xfrm>
        </p:grpSpPr>
        <p:sp>
          <p:nvSpPr>
            <p:cNvPr id="4319" name="Google Shape;4319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5" name="Google Shape;4325;p39"/>
          <p:cNvSpPr/>
          <p:nvPr/>
        </p:nvSpPr>
        <p:spPr>
          <a:xfrm>
            <a:off x="47661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26" name="Google Shape;4326;p39"/>
          <p:cNvGrpSpPr/>
          <p:nvPr/>
        </p:nvGrpSpPr>
        <p:grpSpPr>
          <a:xfrm>
            <a:off x="5382577" y="4353382"/>
            <a:ext cx="289444" cy="332832"/>
            <a:chOff x="6685175" y="5036025"/>
            <a:chExt cx="346225" cy="398125"/>
          </a:xfrm>
        </p:grpSpPr>
        <p:sp>
          <p:nvSpPr>
            <p:cNvPr id="4327" name="Google Shape;4327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2" name="Google Shape;4332;p39"/>
          <p:cNvGrpSpPr/>
          <p:nvPr/>
        </p:nvGrpSpPr>
        <p:grpSpPr>
          <a:xfrm>
            <a:off x="5981318" y="2487199"/>
            <a:ext cx="432570" cy="421334"/>
            <a:chOff x="5926225" y="921350"/>
            <a:chExt cx="517800" cy="504350"/>
          </a:xfrm>
        </p:grpSpPr>
        <p:sp>
          <p:nvSpPr>
            <p:cNvPr id="4333" name="Google Shape;4333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334" name="Google Shape;4334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335" name="Google Shape;4335;p39"/>
          <p:cNvSpPr/>
          <p:nvPr/>
        </p:nvSpPr>
        <p:spPr>
          <a:xfrm>
            <a:off x="6172538" y="2723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B8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6" name="Google Shape;4336;p39"/>
          <p:cNvGrpSpPr/>
          <p:nvPr/>
        </p:nvGrpSpPr>
        <p:grpSpPr>
          <a:xfrm>
            <a:off x="6863605" y="2466579"/>
            <a:ext cx="432570" cy="421334"/>
            <a:chOff x="5926225" y="921350"/>
            <a:chExt cx="517800" cy="504350"/>
          </a:xfrm>
        </p:grpSpPr>
        <p:sp>
          <p:nvSpPr>
            <p:cNvPr id="4337" name="Google Shape;4337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99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9" name="Google Shape;4339;p39"/>
          <p:cNvSpPr/>
          <p:nvPr/>
        </p:nvSpPr>
        <p:spPr>
          <a:xfrm>
            <a:off x="7057526" y="2702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0B87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40" name="Google Shape;4340;p39"/>
          <p:cNvGrpSpPr/>
          <p:nvPr/>
        </p:nvGrpSpPr>
        <p:grpSpPr>
          <a:xfrm>
            <a:off x="5981585" y="3215621"/>
            <a:ext cx="1075937" cy="1047989"/>
            <a:chOff x="5926225" y="921350"/>
            <a:chExt cx="517800" cy="504350"/>
          </a:xfrm>
        </p:grpSpPr>
        <p:sp>
          <p:nvSpPr>
            <p:cNvPr id="4341" name="Google Shape;4341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9900"/>
            </a:solidFill>
            <a:ln w="2857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3" name="Google Shape;4343;p39"/>
          <p:cNvSpPr/>
          <p:nvPr/>
        </p:nvSpPr>
        <p:spPr>
          <a:xfrm>
            <a:off x="6461198" y="3802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B87A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4" name="Google Shape;4344;p39"/>
          <p:cNvSpPr txBox="1"/>
          <p:nvPr/>
        </p:nvSpPr>
        <p:spPr>
          <a:xfrm>
            <a:off x="5867575" y="312075"/>
            <a:ext cx="17919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SlidesCarnival icons are editable shapes</a:t>
            </a: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. 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means that you can: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Resize them without losing quality.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fill color and opacity.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003B55"/>
              </a:buClr>
              <a:buSzPts val="900"/>
              <a:buFont typeface="Titillium Web"/>
              <a:buChar char="●"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Change line color, width and style.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Isn’t that nice? :)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Examples:</a:t>
            </a: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45" name="Google Shape;4345;p39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Google Shape;4350;p40"/>
          <p:cNvSpPr txBox="1"/>
          <p:nvPr/>
        </p:nvSpPr>
        <p:spPr>
          <a:xfrm>
            <a:off x="20114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Now you can use any emoji as an icon!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 of course it resizes without losing quality and you can change the color.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How? Follow Google instructions </a:t>
            </a:r>
            <a:r>
              <a:rPr lang="en" u="sng">
                <a:solidFill>
                  <a:srgbClr val="003B55"/>
                </a:solidFill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https://twitter.com/googledocs/status/730087240156643328</a:t>
            </a: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3B55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1" name="Google Shape;4351;p40"/>
          <p:cNvSpPr txBox="1"/>
          <p:nvPr/>
        </p:nvSpPr>
        <p:spPr>
          <a:xfrm>
            <a:off x="6557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1597F"/>
                </a:solidFill>
                <a:latin typeface="Titillium Web"/>
                <a:ea typeface="Titillium Web"/>
                <a:cs typeface="Titillium Web"/>
                <a:sym typeface="Titillium Web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01597F"/>
                </a:solidFill>
                <a:highlight>
                  <a:srgbClr val="D3EBD5"/>
                </a:highlight>
                <a:latin typeface="Titillium Web"/>
                <a:ea typeface="Titillium Web"/>
                <a:cs typeface="Titillium Web"/>
                <a:sym typeface="Titillium Web"/>
              </a:rPr>
              <a:t> and many more...</a:t>
            </a:r>
            <a:endParaRPr sz="2400">
              <a:solidFill>
                <a:srgbClr val="01597F"/>
              </a:solidFill>
              <a:highlight>
                <a:srgbClr val="D3EBD5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4352" name="Google Shape;4352;p40"/>
          <p:cNvSpPr txBox="1"/>
          <p:nvPr/>
        </p:nvSpPr>
        <p:spPr>
          <a:xfrm>
            <a:off x="4965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B87A1"/>
                </a:solidFill>
              </a:rPr>
              <a:t>😉</a:t>
            </a:r>
            <a:endParaRPr sz="9600">
              <a:solidFill>
                <a:srgbClr val="0B87A1"/>
              </a:solidFill>
            </a:endParaRPr>
          </a:p>
        </p:txBody>
      </p:sp>
      <p:sp>
        <p:nvSpPr>
          <p:cNvPr id="4353" name="Google Shape;4353;p4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8" name="Google Shape;4358;p4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9" name="Google Shape;4359;p4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60" name="Google Shape;4360;p4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4361" name="Google Shape;4361;p4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4362" name="Google Shape;4362;p4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63" name="Google Shape;4363;p4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364" name="Google Shape;4364;p4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4365" name="Google Shape;4365;p4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66" name="Google Shape;4366;p4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367" name="Google Shape;4367;p4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4368" name="Google Shape;4368;p4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69" name="Google Shape;4369;p4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4370" name="Google Shape;4370;p4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4371" name="Google Shape;4371;p4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4372" name="Google Shape;4372;p4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4373" name="Google Shape;4373;p4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Neighborhood-Based Collaborative Filtering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03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56610" y="9291"/>
            <a:ext cx="31235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Item Profile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D19AA9-3588-4862-8595-5A389E2F4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400913"/>
              </p:ext>
            </p:extLst>
          </p:nvPr>
        </p:nvGraphicFramePr>
        <p:xfrm>
          <a:off x="459639" y="916307"/>
          <a:ext cx="5717540" cy="2126742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837341512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74291025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016071309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72580721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641531131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1757435778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471273116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0122181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3595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I0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59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0459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739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3652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718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Mean rating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3.33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306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360BEF-779E-47B3-911F-9A5D1BBD019A}"/>
                  </a:ext>
                </a:extLst>
              </p:cNvPr>
              <p:cNvSpPr/>
              <p:nvPr/>
            </p:nvSpPr>
            <p:spPr>
              <a:xfrm>
                <a:off x="1932548" y="3386793"/>
                <a:ext cx="2771721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360BEF-779E-47B3-911F-9A5D1BBD0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548" y="3386793"/>
                <a:ext cx="2771721" cy="340478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0207A9-1387-4FE4-BA6F-D349CE58289C}"/>
                  </a:ext>
                </a:extLst>
              </p:cNvPr>
              <p:cNvSpPr/>
              <p:nvPr/>
            </p:nvSpPr>
            <p:spPr>
              <a:xfrm>
                <a:off x="1772856" y="3872540"/>
                <a:ext cx="3091103" cy="643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𝑐𝑜𝑠𝑖𝑛𝑒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0207A9-1387-4FE4-BA6F-D349CE582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56" y="3872540"/>
                <a:ext cx="3091103" cy="643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4544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15187</TotalTime>
  <Words>3159</Words>
  <Application>Microsoft Office PowerPoint</Application>
  <PresentationFormat>On-screen Show (16:9)</PresentationFormat>
  <Paragraphs>680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Cambria Math</vt:lpstr>
      <vt:lpstr>Montserrat</vt:lpstr>
      <vt:lpstr>Titillium Web</vt:lpstr>
      <vt:lpstr>Wingdings</vt:lpstr>
      <vt:lpstr>Symbol</vt:lpstr>
      <vt:lpstr>Times New Roman</vt:lpstr>
      <vt:lpstr>Arial</vt:lpstr>
      <vt:lpstr>Titillium Web Light</vt:lpstr>
      <vt:lpstr>Dosis ExtraLight</vt:lpstr>
      <vt:lpstr>Dosis</vt:lpstr>
      <vt:lpstr>Mowbray template</vt:lpstr>
      <vt:lpstr>Attack &amp; Defend on Recommendation System</vt:lpstr>
      <vt:lpstr>XIN CHÀO!</vt:lpstr>
      <vt:lpstr>THÔNG TIN VỀ ĐỀ TÀI</vt:lpstr>
      <vt:lpstr>1. REVIEW RECOMMENDATION SYSTEM</vt:lpstr>
      <vt:lpstr>PowerPoint Presentation</vt:lpstr>
      <vt:lpstr>PowerPoint Presentation</vt:lpstr>
      <vt:lpstr>PowerPoint Presentation</vt:lpstr>
      <vt:lpstr>1. REVIEW RECOMMENDATION SYSTEM</vt:lpstr>
      <vt:lpstr>PowerPoint Presentation</vt:lpstr>
      <vt:lpstr>PowerPoint Presentation</vt:lpstr>
      <vt:lpstr>PowerPoint Presentation</vt:lpstr>
      <vt:lpstr>PowerPoint Presentation</vt:lpstr>
      <vt:lpstr>2. ATTACK RECOMMENDATION SYSTEM</vt:lpstr>
      <vt:lpstr>PowerPoint Presentation</vt:lpstr>
      <vt:lpstr>PowerPoint Presentation</vt:lpstr>
      <vt:lpstr>PowerPoint Presentation</vt:lpstr>
      <vt:lpstr>PowerPoint Presentation</vt:lpstr>
      <vt:lpstr>2. ATTACK RECOMMENDATION SYSTEM</vt:lpstr>
      <vt:lpstr>2 loại hình tấn cống cơ bản</vt:lpstr>
      <vt:lpstr>Push attack</vt:lpstr>
      <vt:lpstr>Nuke attack</vt:lpstr>
      <vt:lpstr>2. ATTACK RECOMMENDATION SYSTEM</vt:lpstr>
      <vt:lpstr>Cấu trúc chung của 1 recommendation system (S)</vt:lpstr>
      <vt:lpstr>Cấu trúc của 1 profile giả</vt:lpstr>
      <vt:lpstr>Cấu trúc của 1 profile giả</vt:lpstr>
      <vt:lpstr>2. ATTACK RECOMMENDATION SYSTEM</vt:lpstr>
      <vt:lpstr>Định nghĩa 1</vt:lpstr>
      <vt:lpstr>Định nghĩa 1 (M=⟨χ,δ,σ,γ⟩)</vt:lpstr>
      <vt:lpstr>Định nghĩa 2</vt:lpstr>
      <vt:lpstr>Định nghĩa 2  (ap(M)=P_S∪P_F∪P_T∪P_∅)</vt:lpstr>
      <vt:lpstr>Định nghĩa 3</vt:lpstr>
      <vt:lpstr>2. ATTACK RECOMMENDATION SYSTEM</vt:lpstr>
      <vt:lpstr>Định nghĩa 4 (Random Attack)</vt:lpstr>
      <vt:lpstr>Định nghĩa 4 (Random Attack)</vt:lpstr>
      <vt:lpstr>Định nghĩa 5 (Average Attack)</vt:lpstr>
      <vt:lpstr>Định nghĩa 5 (Average Attack)</vt:lpstr>
      <vt:lpstr>Điểm chung của  Random Attack và Average Attack</vt:lpstr>
      <vt:lpstr>Zipf’s law distribution  (Long-tail distribution)</vt:lpstr>
      <vt:lpstr>Định nghĩa 6 (Bandwagon Attack)</vt:lpstr>
      <vt:lpstr>Định nghĩa 6 (Bandwagon Attack)</vt:lpstr>
      <vt:lpstr>Định nghĩa 6 (Bandwagon Attack)</vt:lpstr>
      <vt:lpstr>“Ế”</vt:lpstr>
      <vt:lpstr>“Kích cầu”</vt:lpstr>
      <vt:lpstr>Định nghĩa 7 (Segment Attack)</vt:lpstr>
      <vt:lpstr>THÔNG TIN VỀ ĐỀ TÀI</vt:lpstr>
      <vt:lpstr>HELLO!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Attack &amp; Defend on Recommendation System</dc:title>
  <cp:lastModifiedBy>Admin</cp:lastModifiedBy>
  <cp:revision>73</cp:revision>
  <dcterms:modified xsi:type="dcterms:W3CDTF">2019-12-06T13:36:20Z</dcterms:modified>
</cp:coreProperties>
</file>